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0" r:id="rId5"/>
    <p:sldId id="268" r:id="rId6"/>
    <p:sldId id="259" r:id="rId7"/>
    <p:sldId id="278" r:id="rId8"/>
    <p:sldId id="279" r:id="rId9"/>
    <p:sldId id="280" r:id="rId10"/>
    <p:sldId id="269" r:id="rId11"/>
    <p:sldId id="275" r:id="rId12"/>
    <p:sldId id="282" r:id="rId13"/>
    <p:sldId id="270" r:id="rId14"/>
    <p:sldId id="276" r:id="rId15"/>
    <p:sldId id="271" r:id="rId16"/>
    <p:sldId id="272" r:id="rId17"/>
    <p:sldId id="284" r:id="rId18"/>
    <p:sldId id="285" r:id="rId19"/>
    <p:sldId id="289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a Zapata" initials="G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05T05:03:27.930" idx="3">
    <p:pos x="4448" y="2480"/>
    <p:text>¿Es así? "Lupus" en latín es lobo.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0E9A-DE96-42ED-9757-087BB1B30E9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9B5DC-0516-47E6-8FDC-1C8C32043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46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9B5DC-0516-47E6-8FDC-1C8C320435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58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53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1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8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68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92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2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29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82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52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43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93C1-A1B6-9B44-B6BA-D5C83D4142E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023A-BA0E-4A46-8B16-6FC9512F16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5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4200" dirty="0" smtClean="0">
                <a:latin typeface="Georgia" pitchFamily="18" charset="0"/>
              </a:rPr>
              <a:t/>
            </a:r>
            <a:br>
              <a:rPr lang="en-US" sz="4200" dirty="0" smtClean="0">
                <a:latin typeface="Georgia" pitchFamily="18" charset="0"/>
              </a:rPr>
            </a:br>
            <a:r>
              <a:rPr lang="es-ES" sz="4200" dirty="0" smtClean="0">
                <a:latin typeface="Georgia" pitchFamily="18" charset="0"/>
                <a:cs typeface="Times New Roman" pitchFamily="18" charset="0"/>
              </a:rPr>
              <a:t>La relación lingüística entre el árabe y el español </a:t>
            </a:r>
            <a:r>
              <a:rPr lang="en-US" sz="4200" dirty="0">
                <a:latin typeface="Georgia" pitchFamily="18" charset="0"/>
              </a:rPr>
              <a:t/>
            </a:r>
            <a:br>
              <a:rPr lang="en-US" sz="4200" dirty="0">
                <a:latin typeface="Georgia" pitchFamily="18" charset="0"/>
              </a:rPr>
            </a:br>
            <a:r>
              <a:rPr lang="en-US" sz="4200" dirty="0">
                <a:latin typeface="Georgia" pitchFamily="18" charset="0"/>
              </a:rPr>
              <a:t/>
            </a:r>
            <a:br>
              <a:rPr lang="en-US" sz="4200" dirty="0">
                <a:latin typeface="Georgia" pitchFamily="18" charset="0"/>
              </a:rPr>
            </a:br>
            <a:r>
              <a:rPr lang="en-US" sz="4200" dirty="0">
                <a:latin typeface="Georgia" pitchFamily="18" charset="0"/>
              </a:rPr>
              <a:t/>
            </a:r>
            <a:br>
              <a:rPr lang="en-US" sz="4200" dirty="0">
                <a:latin typeface="Georgia" pitchFamily="18" charset="0"/>
              </a:rPr>
            </a:br>
            <a:r>
              <a:rPr lang="en-US" sz="4000" dirty="0">
                <a:latin typeface="Georgia" pitchFamily="18" charset="0"/>
              </a:rPr>
              <a:t>Sarah </a:t>
            </a:r>
            <a:r>
              <a:rPr lang="en-US" sz="4000" dirty="0" err="1" smtClean="0">
                <a:latin typeface="Georgia" panose="02040502050405020303" pitchFamily="18" charset="0"/>
              </a:rPr>
              <a:t>Alnazer</a:t>
            </a:r>
            <a:r>
              <a:rPr lang="en-US" sz="4000" dirty="0">
                <a:latin typeface="Georgia" panose="02040502050405020303" pitchFamily="18" charset="0"/>
              </a:rPr>
              <a:t/>
            </a: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4000" dirty="0" err="1" smtClean="0">
                <a:latin typeface="Georgia" panose="02040502050405020303" pitchFamily="18" charset="0"/>
              </a:rPr>
              <a:t>Consejera</a:t>
            </a:r>
            <a:r>
              <a:rPr lang="en-US" sz="4000" dirty="0" smtClean="0">
                <a:latin typeface="Georgia" panose="02040502050405020303" pitchFamily="18" charset="0"/>
              </a:rPr>
              <a:t>: </a:t>
            </a:r>
            <a:r>
              <a:rPr lang="en-US" sz="4000" dirty="0" err="1" smtClean="0">
                <a:latin typeface="Georgia" panose="02040502050405020303" pitchFamily="18" charset="0"/>
              </a:rPr>
              <a:t>Dra</a:t>
            </a:r>
            <a:r>
              <a:rPr lang="en-US" sz="4000" dirty="0" smtClean="0">
                <a:latin typeface="Georgia" panose="02040502050405020303" pitchFamily="18" charset="0"/>
              </a:rPr>
              <a:t>. </a:t>
            </a:r>
            <a:r>
              <a:rPr lang="en-US" sz="4000" dirty="0">
                <a:latin typeface="Georgia" panose="02040502050405020303" pitchFamily="18" charset="0"/>
              </a:rPr>
              <a:t>Gabriela C. Zapata</a:t>
            </a:r>
            <a:r>
              <a:rPr lang="en-US" sz="4200" dirty="0">
                <a:latin typeface="Georgia" panose="02040502050405020303" pitchFamily="18" charset="0"/>
              </a:rPr>
              <a:t/>
            </a:r>
            <a:br>
              <a:rPr lang="en-US" sz="4200" dirty="0">
                <a:latin typeface="Georgia" panose="02040502050405020303" pitchFamily="18" charset="0"/>
              </a:rPr>
            </a:b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39764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74638"/>
            <a:ext cx="8839200" cy="114300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Georgia" pitchFamily="18" charset="0"/>
              </a:rPr>
              <a:t>La influencia lingüística de la lengua árabe en el castellano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417639"/>
            <a:ext cx="8928100" cy="400526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ES" sz="2700" b="1" i="1" dirty="0" smtClean="0">
                <a:latin typeface="Georgia" pitchFamily="18" charset="0"/>
              </a:rPr>
              <a:t>Fonología </a:t>
            </a:r>
          </a:p>
          <a:p>
            <a:pPr marL="0" indent="0">
              <a:buNone/>
            </a:pPr>
            <a:endParaRPr lang="es-ES" sz="2700" i="1" dirty="0" smtClean="0">
              <a:latin typeface="Georgia" pitchFamily="18" charset="0"/>
            </a:endParaRPr>
          </a:p>
          <a:p>
            <a:r>
              <a:rPr lang="es-ES_tradnl" sz="2700" dirty="0" smtClean="0">
                <a:latin typeface="Georgia" panose="02040502050405020303" pitchFamily="18" charset="0"/>
              </a:rPr>
              <a:t>El </a:t>
            </a:r>
            <a:r>
              <a:rPr lang="es-ES_tradnl" sz="2700" dirty="0">
                <a:latin typeface="Georgia" panose="02040502050405020303" pitchFamily="18" charset="0"/>
              </a:rPr>
              <a:t>sonido árabe velar parada velar </a:t>
            </a:r>
            <a:r>
              <a:rPr lang="es-ES_tradnl" sz="2700" b="1" dirty="0">
                <a:latin typeface="Georgia" panose="02040502050405020303" pitchFamily="18" charset="0"/>
              </a:rPr>
              <a:t>/k/, </a:t>
            </a:r>
            <a:r>
              <a:rPr lang="es-ES_tradnl" sz="2700" dirty="0">
                <a:latin typeface="Georgia" panose="02040502050405020303" pitchFamily="18" charset="0"/>
              </a:rPr>
              <a:t>representado por el grafema </a:t>
            </a:r>
            <a:r>
              <a:rPr lang="es-ES_tradnl" sz="2700" b="1" dirty="0">
                <a:latin typeface="Georgia" panose="02040502050405020303" pitchFamily="18" charset="0"/>
              </a:rPr>
              <a:t>“q” </a:t>
            </a:r>
            <a:r>
              <a:rPr lang="es-ES_tradnl" sz="2700" dirty="0">
                <a:latin typeface="Georgia" panose="02040502050405020303" pitchFamily="18" charset="0"/>
              </a:rPr>
              <a:t>se sustituye en español por el sonido palatal oclusivo sordo </a:t>
            </a:r>
            <a:r>
              <a:rPr lang="es-ES_tradnl" sz="2700" b="1" dirty="0">
                <a:latin typeface="Georgia" panose="02040502050405020303" pitchFamily="18" charset="0"/>
              </a:rPr>
              <a:t>/k/ </a:t>
            </a:r>
            <a:r>
              <a:rPr lang="es-ES_tradnl" sz="2700" dirty="0">
                <a:latin typeface="Georgia" panose="02040502050405020303" pitchFamily="18" charset="0"/>
              </a:rPr>
              <a:t>y el grafema </a:t>
            </a:r>
            <a:r>
              <a:rPr lang="es-ES_tradnl" sz="2700" b="1" dirty="0">
                <a:latin typeface="Georgia" panose="02040502050405020303" pitchFamily="18" charset="0"/>
              </a:rPr>
              <a:t>“c</a:t>
            </a:r>
            <a:r>
              <a:rPr lang="es-ES_tradnl" sz="2700" b="1" dirty="0" smtClean="0">
                <a:latin typeface="Georgia" panose="02040502050405020303" pitchFamily="18" charset="0"/>
              </a:rPr>
              <a:t>”</a:t>
            </a:r>
            <a:r>
              <a:rPr lang="es-ES_tradnl" sz="2700" b="1" i="1" dirty="0" smtClean="0">
                <a:latin typeface="Georgia" panose="02040502050405020303" pitchFamily="18" charset="0"/>
              </a:rPr>
              <a:t>.</a:t>
            </a:r>
            <a:endParaRPr lang="es-ES" sz="2700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s-ES" sz="2700" dirty="0" smtClean="0">
                <a:latin typeface="Georgia" pitchFamily="18" charset="0"/>
              </a:rPr>
              <a:t>	Ej.: 	</a:t>
            </a:r>
            <a:r>
              <a:rPr lang="es-ES" sz="2700" i="1" dirty="0" smtClean="0">
                <a:latin typeface="Georgia" pitchFamily="18" charset="0"/>
              </a:rPr>
              <a:t>al-</a:t>
            </a:r>
            <a:r>
              <a:rPr lang="es-ES" sz="2700" i="1" dirty="0" err="1" smtClean="0">
                <a:latin typeface="Georgia" pitchFamily="18" charset="0"/>
              </a:rPr>
              <a:t>aqrab</a:t>
            </a:r>
            <a:r>
              <a:rPr lang="es-ES" sz="2700" i="1" dirty="0" smtClean="0">
                <a:latin typeface="Georgia" pitchFamily="18" charset="0"/>
              </a:rPr>
              <a:t> </a:t>
            </a:r>
            <a:r>
              <a:rPr lang="es-ES" sz="2700" dirty="0" smtClean="0">
                <a:latin typeface="Georgia" pitchFamily="18" charset="0"/>
                <a:sym typeface="Wingdings" panose="05000000000000000000" pitchFamily="2" charset="2"/>
              </a:rPr>
              <a:t></a:t>
            </a:r>
            <a:r>
              <a:rPr lang="es-ES" sz="2700" dirty="0" smtClean="0">
                <a:latin typeface="Georgia" pitchFamily="18" charset="0"/>
              </a:rPr>
              <a:t> alacrán. </a:t>
            </a:r>
          </a:p>
          <a:p>
            <a:pPr marL="0" indent="0">
              <a:buNone/>
            </a:pPr>
            <a:endParaRPr lang="es-ES" sz="2700" dirty="0" smtClean="0">
              <a:latin typeface="Georgia" pitchFamily="18" charset="0"/>
            </a:endParaRPr>
          </a:p>
          <a:p>
            <a:r>
              <a:rPr lang="es-ES" sz="2700" dirty="0" smtClean="0">
                <a:latin typeface="Georgia" pitchFamily="18" charset="0"/>
              </a:rPr>
              <a:t>El </a:t>
            </a:r>
            <a:r>
              <a:rPr lang="es-ES" sz="2700" dirty="0">
                <a:latin typeface="Georgia" pitchFamily="18" charset="0"/>
              </a:rPr>
              <a:t>fonema castellano fricativo labiodental sordo </a:t>
            </a:r>
            <a:r>
              <a:rPr lang="es-ES" sz="2700" b="1" dirty="0">
                <a:latin typeface="Georgia" pitchFamily="18" charset="0"/>
              </a:rPr>
              <a:t>/f/ </a:t>
            </a:r>
            <a:r>
              <a:rPr lang="es-ES" sz="2700" dirty="0">
                <a:latin typeface="Georgia" pitchFamily="18" charset="0"/>
              </a:rPr>
              <a:t>reemplaza el fonema árabe </a:t>
            </a:r>
            <a:r>
              <a:rPr lang="es-ES" sz="2700" b="1" dirty="0">
                <a:latin typeface="Georgia" pitchFamily="18" charset="0"/>
              </a:rPr>
              <a:t>/</a:t>
            </a:r>
            <a:r>
              <a:rPr lang="es-ES" sz="2700" b="1" dirty="0" err="1">
                <a:latin typeface="Georgia" pitchFamily="18" charset="0"/>
              </a:rPr>
              <a:t>χ</a:t>
            </a:r>
            <a:r>
              <a:rPr lang="es-ES" sz="2700" b="1" dirty="0">
                <a:latin typeface="Georgia" pitchFamily="18" charset="0"/>
              </a:rPr>
              <a:t>/</a:t>
            </a:r>
            <a:r>
              <a:rPr lang="es-ES" sz="2700" dirty="0">
                <a:latin typeface="Georgia" pitchFamily="18" charset="0"/>
              </a:rPr>
              <a:t>(representado ortográficamente por </a:t>
            </a:r>
            <a:r>
              <a:rPr lang="es-ES" sz="2700" b="1" dirty="0" err="1">
                <a:latin typeface="Georgia" pitchFamily="18" charset="0"/>
              </a:rPr>
              <a:t>kh</a:t>
            </a:r>
            <a:r>
              <a:rPr lang="es-ES" sz="2700" b="1" dirty="0">
                <a:latin typeface="Georgia" pitchFamily="18" charset="0"/>
              </a:rPr>
              <a:t>-</a:t>
            </a:r>
            <a:r>
              <a:rPr lang="es-ES" sz="2700" dirty="0">
                <a:latin typeface="Georgia" pitchFamily="18" charset="0"/>
              </a:rPr>
              <a:t>) en palabras como:</a:t>
            </a:r>
          </a:p>
          <a:p>
            <a:pPr marL="0" indent="0">
              <a:buNone/>
            </a:pPr>
            <a:r>
              <a:rPr lang="es-ES" sz="2700" dirty="0" smtClean="0">
                <a:latin typeface="Georgia" pitchFamily="18" charset="0"/>
              </a:rPr>
              <a:t>	Ej.: 	</a:t>
            </a:r>
            <a:r>
              <a:rPr lang="es-ES" sz="2700" i="1" dirty="0" smtClean="0">
                <a:latin typeface="Georgia" pitchFamily="18" charset="0"/>
              </a:rPr>
              <a:t>al- </a:t>
            </a:r>
            <a:r>
              <a:rPr lang="es-ES" sz="2700" i="1" dirty="0" err="1">
                <a:latin typeface="Georgia" pitchFamily="18" charset="0"/>
              </a:rPr>
              <a:t>khilal</a:t>
            </a:r>
            <a:r>
              <a:rPr lang="es-ES" sz="2700" i="1" dirty="0">
                <a:latin typeface="Georgia" pitchFamily="18" charset="0"/>
              </a:rPr>
              <a:t> </a:t>
            </a:r>
            <a:r>
              <a:rPr lang="es-ES" sz="2700" dirty="0">
                <a:latin typeface="Georgia" pitchFamily="18" charset="0"/>
                <a:sym typeface="Wingdings" panose="05000000000000000000" pitchFamily="2" charset="2"/>
              </a:rPr>
              <a:t></a:t>
            </a:r>
            <a:r>
              <a:rPr lang="es-ES" sz="2700" dirty="0">
                <a:latin typeface="Georgia" pitchFamily="18" charset="0"/>
              </a:rPr>
              <a:t> alfiler</a:t>
            </a:r>
            <a:r>
              <a:rPr lang="es-ES" sz="2700" dirty="0" smtClean="0">
                <a:latin typeface="Georgia" pitchFamily="18" charset="0"/>
              </a:rPr>
              <a:t>. </a:t>
            </a:r>
            <a:r>
              <a:rPr lang="es-ES" sz="2800" dirty="0" smtClean="0">
                <a:latin typeface="Georgia" pitchFamily="18" charset="0"/>
              </a:rPr>
              <a:t>(</a:t>
            </a:r>
            <a:r>
              <a:rPr lang="es-ES" sz="2800" dirty="0" err="1" smtClean="0">
                <a:latin typeface="Georgia" pitchFamily="18" charset="0"/>
              </a:rPr>
              <a:t>Goetz</a:t>
            </a:r>
            <a:r>
              <a:rPr lang="es-ES" sz="2800" dirty="0" smtClean="0">
                <a:latin typeface="Georgia" pitchFamily="18" charset="0"/>
              </a:rPr>
              <a:t>, 1957, pg. 78)</a:t>
            </a:r>
            <a:endParaRPr lang="es-ES" sz="27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571500" indent="-571500">
              <a:buNone/>
            </a:pPr>
            <a:endParaRPr lang="es-ES" dirty="0" smtClean="0">
              <a:latin typeface="Georgia" pitchFamily="18" charset="0"/>
            </a:endParaRPr>
          </a:p>
          <a:p>
            <a:endParaRPr lang="es-ES" i="1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>
                <a:latin typeface="Georgia" pitchFamily="18" charset="0"/>
              </a:rPr>
              <a:t>La influencia lingüística de la lengua árabe en el castellano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498601"/>
            <a:ext cx="8877300" cy="425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 smtClean="0">
                <a:latin typeface="Georgia" pitchFamily="18" charset="0"/>
              </a:rPr>
              <a:t>II. Morfología</a:t>
            </a:r>
          </a:p>
          <a:p>
            <a:r>
              <a:rPr lang="es-ES" sz="2800" dirty="0" smtClean="0">
                <a:latin typeface="Georgia" pitchFamily="18" charset="0"/>
              </a:rPr>
              <a:t>El sufijo –í del árabe, aparece en sustantivos y adjetivos que proceden en su mayoría del árabe, para formar gentilicios y adjetivos. </a:t>
            </a:r>
          </a:p>
          <a:p>
            <a:pPr marL="0" indent="0">
              <a:buNone/>
            </a:pPr>
            <a:endParaRPr lang="es-E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Georgia" pitchFamily="18" charset="0"/>
              </a:rPr>
              <a:t>Ej.: 	marroquí de Marruecos</a:t>
            </a:r>
          </a:p>
          <a:p>
            <a:pPr marL="0" indent="0">
              <a:buNone/>
            </a:pPr>
            <a:r>
              <a:rPr lang="es-ES" sz="2800" dirty="0">
                <a:latin typeface="Georgia" pitchFamily="18" charset="0"/>
              </a:rPr>
              <a:t>	</a:t>
            </a:r>
            <a:r>
              <a:rPr lang="es-ES" sz="2800" dirty="0" smtClean="0">
                <a:latin typeface="Georgia" pitchFamily="18" charset="0"/>
              </a:rPr>
              <a:t>	andalusí del Ándalus</a:t>
            </a:r>
          </a:p>
          <a:p>
            <a:endParaRPr lang="es-ES" sz="29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-596900" y="-1553815"/>
            <a:ext cx="961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s-ES" sz="2800" dirty="0">
                <a:solidFill>
                  <a:prstClr val="black"/>
                </a:solidFill>
                <a:latin typeface="Georgia" pitchFamily="18" charset="0"/>
              </a:rPr>
              <a:t>La influencia lingüística de la lengua árabe en el castellano (cont.)</a:t>
            </a:r>
            <a:endParaRPr lang="es-ES" sz="2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Georgia" pitchFamily="18" charset="0"/>
              </a:rPr>
              <a:t>La influencia lingüística de la lengua árabe en el castellano (cont.)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308101"/>
            <a:ext cx="9055100" cy="455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i="1" dirty="0" smtClean="0">
                <a:latin typeface="Georgia" pitchFamily="18" charset="0"/>
              </a:rPr>
              <a:t>III. Sintaxis</a:t>
            </a:r>
            <a:endParaRPr lang="es-ES" sz="2800" b="1" i="1" dirty="0">
              <a:latin typeface="Georgia" pitchFamily="18" charset="0"/>
            </a:endParaRPr>
          </a:p>
          <a:p>
            <a:pPr marL="514350" indent="-514350">
              <a:buAutoNum type="alphaLcPeriod"/>
            </a:pPr>
            <a:r>
              <a:rPr lang="es-ES" sz="2800" i="1" dirty="0" smtClean="0">
                <a:latin typeface="Georgia" pitchFamily="18" charset="0"/>
              </a:rPr>
              <a:t>La influencia del </a:t>
            </a:r>
            <a:r>
              <a:rPr lang="es-ES" sz="2800" i="1" dirty="0">
                <a:latin typeface="Georgia" pitchFamily="18" charset="0"/>
              </a:rPr>
              <a:t>articulo /al</a:t>
            </a:r>
            <a:r>
              <a:rPr lang="es-ES" sz="2800" i="1" dirty="0" smtClean="0">
                <a:latin typeface="Georgia" pitchFamily="18" charset="0"/>
              </a:rPr>
              <a:t>/ y sus distintas manifestaciones. </a:t>
            </a:r>
            <a:r>
              <a:rPr lang="es-ES" sz="2800" dirty="0" smtClean="0">
                <a:latin typeface="Georgia" pitchFamily="18" charset="0"/>
              </a:rPr>
              <a:t>(</a:t>
            </a:r>
            <a:r>
              <a:rPr lang="es-ES" sz="2800" dirty="0" err="1" smtClean="0">
                <a:latin typeface="Georgia" pitchFamily="18" charset="0"/>
              </a:rPr>
              <a:t>Noll</a:t>
            </a:r>
            <a:r>
              <a:rPr lang="es-ES" sz="2800" dirty="0" smtClean="0">
                <a:latin typeface="Georgia" pitchFamily="18" charset="0"/>
              </a:rPr>
              <a:t>, V. (2006).</a:t>
            </a:r>
            <a:endParaRPr lang="es-ES" sz="2800" i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s-ES" sz="2800" i="1" dirty="0" smtClean="0">
              <a:latin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9782545"/>
              </p:ext>
            </p:extLst>
          </p:nvPr>
        </p:nvGraphicFramePr>
        <p:xfrm>
          <a:off x="457200" y="2989264"/>
          <a:ext cx="6864352" cy="231933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7400"/>
                <a:gridCol w="4806952"/>
              </a:tblGrid>
              <a:tr h="5948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Al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kohol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sym typeface="Wingdings"/>
                        </a:rPr>
                        <a:t>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Al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cohol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84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Al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qoton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sym typeface="Wingdings"/>
                        </a:rPr>
                        <a:t>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Al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godón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84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As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sukar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eorgia" pitchFamily="18" charset="0"/>
                          <a:sym typeface="Wingdings"/>
                        </a:rPr>
                        <a:t>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Az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úcar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845">
                <a:tc>
                  <a:txBody>
                    <a:bodyPr/>
                    <a:lstStyle/>
                    <a:p>
                      <a:r>
                        <a:rPr lang="es-ES" sz="2400" b="1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Az</a:t>
                      </a:r>
                      <a:r>
                        <a:rPr lang="es-ES" sz="2400" b="0" kern="120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zayt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eite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46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003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dirty="0" smtClean="0">
                <a:latin typeface="Georgia" pitchFamily="18" charset="0"/>
              </a:rPr>
              <a:t>b. “Hasta</a:t>
            </a:r>
            <a:r>
              <a:rPr lang="es-ES" sz="2300" i="1" dirty="0" smtClean="0">
                <a:latin typeface="Georgia" pitchFamily="18" charset="0"/>
              </a:rPr>
              <a:t>” </a:t>
            </a:r>
            <a:r>
              <a:rPr lang="ar-AE" sz="2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حتى</a:t>
            </a:r>
            <a:r>
              <a:rPr lang="es-ES" sz="2300" i="1" dirty="0" smtClean="0">
                <a:latin typeface="Georgia" pitchFamily="18" charset="0"/>
              </a:rPr>
              <a:t> </a:t>
            </a:r>
            <a:r>
              <a:rPr lang="es-ES" sz="2300" i="1" dirty="0">
                <a:latin typeface="Georgia" pitchFamily="18" charset="0"/>
                <a:sym typeface="Wingdings" pitchFamily="2" charset="2"/>
              </a:rPr>
              <a:t> 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del </a:t>
            </a: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árabe</a:t>
            </a:r>
          </a:p>
          <a:p>
            <a:pPr marL="0" indent="0">
              <a:buNone/>
            </a:pPr>
            <a:r>
              <a:rPr lang="es-ES" sz="2300" i="1" dirty="0" smtClean="0">
                <a:latin typeface="Georgia" pitchFamily="18" charset="0"/>
                <a:sym typeface="Wingdings" pitchFamily="2" charset="2"/>
              </a:rPr>
              <a:t> </a:t>
            </a:r>
            <a:r>
              <a:rPr lang="es-ES" sz="2300" i="1" dirty="0" err="1" smtClean="0">
                <a:latin typeface="Georgia" pitchFamily="18" charset="0"/>
                <a:sym typeface="Wingdings" pitchFamily="2" charset="2"/>
              </a:rPr>
              <a:t>hatta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,</a:t>
            </a:r>
            <a:r>
              <a:rPr lang="es-ES" sz="2300" i="1" dirty="0" smtClean="0">
                <a:latin typeface="Georgia" pitchFamily="18" charset="0"/>
                <a:sym typeface="Wingdings" pitchFamily="2" charset="2"/>
              </a:rPr>
              <a:t> </a:t>
            </a: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la 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cual tiene esencialmente </a:t>
            </a:r>
            <a:endParaRPr lang="es-ES" sz="2300" dirty="0" smtClean="0">
              <a:latin typeface="Georg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el 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mismo significado que la </a:t>
            </a:r>
            <a:endParaRPr lang="es-ES" sz="2300" dirty="0" smtClean="0">
              <a:latin typeface="Georg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preposición 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española, ya </a:t>
            </a: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que </a:t>
            </a:r>
          </a:p>
          <a:p>
            <a:pPr marL="0" indent="0">
              <a:buNone/>
            </a:pP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las 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dos indican el período de </a:t>
            </a:r>
            <a:endParaRPr lang="es-ES" sz="2300" dirty="0" smtClean="0">
              <a:latin typeface="Georg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s-ES" sz="2300" dirty="0" smtClean="0">
                <a:latin typeface="Georgia" pitchFamily="18" charset="0"/>
                <a:sym typeface="Wingdings" pitchFamily="2" charset="2"/>
              </a:rPr>
              <a:t>finalización </a:t>
            </a:r>
            <a:r>
              <a:rPr lang="es-ES" sz="2300" dirty="0">
                <a:latin typeface="Georgia" pitchFamily="18" charset="0"/>
                <a:sym typeface="Wingdings" pitchFamily="2" charset="2"/>
              </a:rPr>
              <a:t>de un evento o acción</a:t>
            </a:r>
            <a:r>
              <a:rPr lang="es-ES" sz="2300" i="1" dirty="0">
                <a:latin typeface="Georgia" pitchFamily="18" charset="0"/>
                <a:sym typeface="Wingdings" pitchFamily="2" charset="2"/>
              </a:rPr>
              <a:t>.</a:t>
            </a:r>
            <a:endParaRPr lang="es-ES" dirty="0" smtClean="0">
              <a:latin typeface="Georgia" pitchFamily="18" charset="0"/>
            </a:endParaRPr>
          </a:p>
        </p:txBody>
      </p:sp>
      <p:pic>
        <p:nvPicPr>
          <p:cNvPr id="24578" name="Picture 2" descr="https://ideaconpatente.files.wordpress.com/2015/01/hasta-la-vista-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436" y="1485995"/>
            <a:ext cx="3594720" cy="327650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175" y="76201"/>
            <a:ext cx="874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Georgia" pitchFamily="18" charset="0"/>
              </a:rPr>
              <a:t>La influencia lingüística de la lengua árabe en el castellano (cont.)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79525"/>
            <a:ext cx="8864600" cy="419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Georgia" panose="02040502050405020303" pitchFamily="18" charset="0"/>
              </a:rPr>
              <a:t>c. Los sustantivos indefinidos </a:t>
            </a:r>
            <a:r>
              <a:rPr lang="es-ES" sz="2800" i="1" dirty="0">
                <a:latin typeface="Georgia" panose="02040502050405020303" pitchFamily="18" charset="0"/>
              </a:rPr>
              <a:t>fulano</a:t>
            </a:r>
            <a:r>
              <a:rPr lang="es-ES" sz="2800" dirty="0">
                <a:latin typeface="Georgia" panose="02040502050405020303" pitchFamily="18" charset="0"/>
              </a:rPr>
              <a:t> y </a:t>
            </a:r>
            <a:r>
              <a:rPr lang="es-ES" sz="2800" i="1" dirty="0" smtClean="0">
                <a:latin typeface="Georgia" panose="02040502050405020303" pitchFamily="18" charset="0"/>
              </a:rPr>
              <a:t>mengano</a:t>
            </a:r>
            <a:r>
              <a:rPr lang="es-ES" sz="28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es-ES" sz="2800" dirty="0" smtClean="0">
                <a:latin typeface="Georgia" panose="02040502050405020303" pitchFamily="18" charset="0"/>
              </a:rPr>
              <a:t>Ambos </a:t>
            </a:r>
            <a:r>
              <a:rPr lang="es-ES" sz="2800" dirty="0">
                <a:latin typeface="Georgia" pitchFamily="18" charset="0"/>
              </a:rPr>
              <a:t>sustantivos se utilizan para designar a una persona cuyo nombre se desconoce o no se quiere mencionar. </a:t>
            </a:r>
            <a:r>
              <a:rPr lang="es-ES" sz="2800" dirty="0" smtClean="0">
                <a:latin typeface="Georgia" pitchFamily="18" charset="0"/>
              </a:rPr>
              <a:t>(</a:t>
            </a:r>
            <a:r>
              <a:rPr lang="es-ES" sz="2800" dirty="0" err="1" smtClean="0">
                <a:latin typeface="Georgia" pitchFamily="18" charset="0"/>
              </a:rPr>
              <a:t>Dyke</a:t>
            </a:r>
            <a:r>
              <a:rPr lang="es-ES" sz="2800" dirty="0" smtClean="0">
                <a:latin typeface="Georgia" pitchFamily="18" charset="0"/>
              </a:rPr>
              <a:t>, 1983) </a:t>
            </a:r>
          </a:p>
          <a:p>
            <a:pPr marL="0" indent="0">
              <a:buNone/>
            </a:pPr>
            <a:endParaRPr lang="es-E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Georgia" pitchFamily="18" charset="0"/>
              </a:rPr>
              <a:t>Ej.: No me interesa si paga </a:t>
            </a:r>
            <a:r>
              <a:rPr lang="es-ES" sz="2800" b="1" dirty="0" smtClean="0">
                <a:latin typeface="Georgia" pitchFamily="18" charset="0"/>
              </a:rPr>
              <a:t>fulano</a:t>
            </a:r>
            <a:r>
              <a:rPr lang="es-ES" sz="2800" dirty="0" smtClean="0">
                <a:latin typeface="Georgia" pitchFamily="18" charset="0"/>
              </a:rPr>
              <a:t> o </a:t>
            </a:r>
            <a:r>
              <a:rPr lang="es-ES" sz="2800" b="1" dirty="0" smtClean="0">
                <a:latin typeface="Georgia" pitchFamily="18" charset="0"/>
              </a:rPr>
              <a:t>mengano</a:t>
            </a:r>
            <a:r>
              <a:rPr lang="es-ES" sz="2800" dirty="0" smtClean="0">
                <a:latin typeface="Georgia" pitchFamily="18" charset="0"/>
              </a:rPr>
              <a:t>, lo que me interesa es cobrar.</a:t>
            </a: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1" y="74414"/>
            <a:ext cx="886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Georgia" pitchFamily="18" charset="0"/>
              </a:rPr>
              <a:t>La influencia lingüística de la lengua árabe en el castellano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276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52400"/>
            <a:ext cx="8902700" cy="9906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Georgia" pitchFamily="18" charset="0"/>
              </a:rPr>
              <a:t/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4000" dirty="0">
                <a:latin typeface="Georgia" pitchFamily="18" charset="0"/>
              </a:rPr>
              <a:t/>
            </a:r>
            <a:br>
              <a:rPr lang="es-ES" sz="4000" dirty="0">
                <a:latin typeface="Georgia" pitchFamily="18" charset="0"/>
              </a:rPr>
            </a:br>
            <a:r>
              <a:rPr lang="es-ES" sz="4000" dirty="0" smtClean="0">
                <a:latin typeface="Georgia" pitchFamily="18" charset="0"/>
              </a:rPr>
              <a:t>La </a:t>
            </a:r>
            <a:r>
              <a:rPr lang="es-ES" sz="4000" dirty="0">
                <a:latin typeface="Georgia" pitchFamily="18" charset="0"/>
              </a:rPr>
              <a:t>influencia lingüística de la lengua árabe en el castellano (cont.)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413427"/>
            <a:ext cx="9055100" cy="4847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i="1" dirty="0" smtClean="0">
                <a:latin typeface="Georgia" pitchFamily="18" charset="0"/>
              </a:rPr>
              <a:t>IV. Semántica</a:t>
            </a:r>
          </a:p>
          <a:p>
            <a:r>
              <a:rPr lang="es-ES" sz="2400" dirty="0" smtClean="0">
                <a:latin typeface="Georgia" pitchFamily="18" charset="0"/>
              </a:rPr>
              <a:t>Campo donde se ve la mayor influencia árabe.</a:t>
            </a:r>
          </a:p>
          <a:p>
            <a:r>
              <a:rPr lang="es-ES" sz="2400" dirty="0" smtClean="0">
                <a:latin typeface="Georgia" pitchFamily="18" charset="0"/>
              </a:rPr>
              <a:t>Alrededor de 4000 vocablos de este origen. </a:t>
            </a:r>
          </a:p>
          <a:p>
            <a:r>
              <a:rPr lang="es-ES" sz="2400" dirty="0" smtClean="0">
                <a:latin typeface="Georgia" pitchFamily="18" charset="0"/>
              </a:rPr>
              <a:t>Ejemplos de diferentes campos:</a:t>
            </a:r>
          </a:p>
          <a:p>
            <a:endParaRPr lang="es-ES" sz="2200" b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s-ES" sz="2200" b="1" dirty="0" smtClean="0">
                <a:latin typeface="Georgia" pitchFamily="18" charset="0"/>
              </a:rPr>
              <a:t>El </a:t>
            </a:r>
            <a:r>
              <a:rPr lang="es-ES" sz="2200" b="1" dirty="0">
                <a:latin typeface="Georgia" pitchFamily="18" charset="0"/>
              </a:rPr>
              <a:t>conocimiento y la ciencia: </a:t>
            </a:r>
          </a:p>
          <a:p>
            <a:pPr marL="457200" indent="-457200">
              <a:buAutoNum type="alphaLcPeriod"/>
            </a:pPr>
            <a:r>
              <a:rPr lang="es-ES" sz="2200" dirty="0" smtClean="0">
                <a:latin typeface="Georgia" pitchFamily="18" charset="0"/>
              </a:rPr>
              <a:t>El </a:t>
            </a:r>
            <a:r>
              <a:rPr lang="es-ES" sz="2200" b="1" dirty="0" smtClean="0">
                <a:latin typeface="Georgia" pitchFamily="18" charset="0"/>
              </a:rPr>
              <a:t>cero</a:t>
            </a:r>
            <a:r>
              <a:rPr lang="es-ES" sz="2200" dirty="0" smtClean="0">
                <a:latin typeface="Georgia" pitchFamily="18" charset="0"/>
              </a:rPr>
              <a:t>: </a:t>
            </a:r>
            <a:r>
              <a:rPr lang="es-ES" sz="2200" dirty="0">
                <a:latin typeface="Georgia" pitchFamily="18" charset="0"/>
              </a:rPr>
              <a:t>del árabe </a:t>
            </a:r>
            <a:r>
              <a:rPr lang="es-ES" sz="2200" i="1" dirty="0" err="1" smtClean="0">
                <a:latin typeface="Georgia" pitchFamily="18" charset="0"/>
              </a:rPr>
              <a:t>sifr</a:t>
            </a:r>
            <a:r>
              <a:rPr lang="es-ES" sz="2200" dirty="0">
                <a:latin typeface="Georgia" pitchFamily="18" charset="0"/>
              </a:rPr>
              <a:t> </a:t>
            </a:r>
            <a:r>
              <a:rPr lang="es-ES" sz="2200" dirty="0" smtClean="0">
                <a:latin typeface="Georgia" pitchFamily="18" charset="0"/>
              </a:rPr>
              <a:t>“</a:t>
            </a:r>
            <a:r>
              <a:rPr lang="es-ES" sz="2200" dirty="0">
                <a:latin typeface="Georgia" pitchFamily="18" charset="0"/>
              </a:rPr>
              <a:t>vacío</a:t>
            </a:r>
            <a:r>
              <a:rPr lang="es-ES" sz="2200" dirty="0" smtClean="0">
                <a:latin typeface="Georgia" pitchFamily="18" charset="0"/>
              </a:rPr>
              <a:t>”, </a:t>
            </a:r>
          </a:p>
          <a:p>
            <a:pPr marL="457200" indent="-457200">
              <a:buAutoNum type="alphaLcPeriod"/>
            </a:pPr>
            <a:r>
              <a:rPr lang="es-ES" sz="2200" b="1" dirty="0" smtClean="0">
                <a:latin typeface="Georgia" pitchFamily="18" charset="0"/>
              </a:rPr>
              <a:t>Álgebra</a:t>
            </a:r>
            <a:r>
              <a:rPr lang="es-ES" sz="2200" dirty="0">
                <a:latin typeface="Georgia" pitchFamily="18" charset="0"/>
              </a:rPr>
              <a:t>: </a:t>
            </a:r>
            <a:r>
              <a:rPr lang="es-ES" sz="2200" dirty="0" smtClean="0">
                <a:latin typeface="Georgia" pitchFamily="18" charset="0"/>
              </a:rPr>
              <a:t>del árabe </a:t>
            </a:r>
            <a:r>
              <a:rPr lang="ar-AE" sz="2200" dirty="0" smtClean="0">
                <a:latin typeface="Georgia" pitchFamily="18" charset="0"/>
              </a:rPr>
              <a:t>الجبر</a:t>
            </a:r>
            <a:r>
              <a:rPr lang="en-US" sz="2200" i="1" dirty="0" smtClean="0">
                <a:latin typeface="Georgia" pitchFamily="18" charset="0"/>
              </a:rPr>
              <a:t> </a:t>
            </a:r>
            <a:r>
              <a:rPr lang="es-ES" sz="2200" i="1" dirty="0" err="1" smtClean="0">
                <a:latin typeface="Georgia" pitchFamily="18" charset="0"/>
              </a:rPr>
              <a:t>ĝabr</a:t>
            </a:r>
            <a:r>
              <a:rPr lang="es-ES" sz="2200" i="1" dirty="0" smtClean="0">
                <a:latin typeface="Georgia" pitchFamily="18" charset="0"/>
              </a:rPr>
              <a:t> </a:t>
            </a:r>
            <a:r>
              <a:rPr lang="es-ES" sz="2200" dirty="0" smtClean="0">
                <a:latin typeface="Georgia" pitchFamily="18" charset="0"/>
              </a:rPr>
              <a:t>“reducción”, </a:t>
            </a:r>
          </a:p>
          <a:p>
            <a:pPr marL="457200" indent="-457200">
              <a:buAutoNum type="alphaLcPeriod"/>
            </a:pPr>
            <a:r>
              <a:rPr lang="es-ES" sz="2200" b="1" dirty="0" smtClean="0">
                <a:latin typeface="Georgia" pitchFamily="18" charset="0"/>
              </a:rPr>
              <a:t>Jarabe</a:t>
            </a:r>
            <a:r>
              <a:rPr lang="es-ES" sz="2200" dirty="0" smtClean="0">
                <a:latin typeface="Georgia" pitchFamily="18" charset="0"/>
              </a:rPr>
              <a:t>: del </a:t>
            </a:r>
            <a:r>
              <a:rPr lang="es-ES" sz="2200" dirty="0">
                <a:latin typeface="Georgia" pitchFamily="18" charset="0"/>
              </a:rPr>
              <a:t>árabe </a:t>
            </a:r>
            <a:r>
              <a:rPr lang="ar-AE" sz="2200" dirty="0" smtClean="0">
                <a:latin typeface="Georgia" pitchFamily="18" charset="0"/>
              </a:rPr>
              <a:t>شراب</a:t>
            </a:r>
            <a:r>
              <a:rPr lang="en-US" sz="2200" dirty="0" smtClean="0">
                <a:latin typeface="Georgia" pitchFamily="18" charset="0"/>
              </a:rPr>
              <a:t>  </a:t>
            </a:r>
            <a:r>
              <a:rPr lang="es-ES" sz="2200" i="1" dirty="0" err="1" smtClean="0">
                <a:latin typeface="Georgia" pitchFamily="18" charset="0"/>
              </a:rPr>
              <a:t>sharab</a:t>
            </a:r>
            <a:r>
              <a:rPr lang="es-ES" sz="2200" dirty="0" smtClean="0">
                <a:latin typeface="Georgia" pitchFamily="18" charset="0"/>
              </a:rPr>
              <a:t> (usada en el campo de la medicina). (</a:t>
            </a:r>
            <a:r>
              <a:rPr lang="es-ES" sz="2400" i="1" dirty="0" err="1" smtClean="0">
                <a:latin typeface="Georgia" pitchFamily="18" charset="0"/>
              </a:rPr>
              <a:t>Nadeau</a:t>
            </a:r>
            <a:r>
              <a:rPr lang="es-ES" sz="2400" i="1" dirty="0" smtClean="0">
                <a:latin typeface="Georgia" pitchFamily="18" charset="0"/>
              </a:rPr>
              <a:t> &amp; </a:t>
            </a:r>
            <a:r>
              <a:rPr lang="es-ES" sz="2400" i="1" dirty="0" err="1" smtClean="0">
                <a:latin typeface="Georgia" pitchFamily="18" charset="0"/>
              </a:rPr>
              <a:t>Barlow</a:t>
            </a:r>
            <a:r>
              <a:rPr lang="es-ES" sz="2400" i="1" dirty="0" smtClean="0">
                <a:latin typeface="Georgia" pitchFamily="18" charset="0"/>
              </a:rPr>
              <a:t>, </a:t>
            </a:r>
            <a:r>
              <a:rPr lang="es-ES" sz="2400" dirty="0" smtClean="0">
                <a:latin typeface="Georgia" pitchFamily="18" charset="0"/>
              </a:rPr>
              <a:t>2013)</a:t>
            </a:r>
            <a:r>
              <a:rPr lang="es-ES" sz="2200" dirty="0" smtClean="0">
                <a:latin typeface="Georgia" pitchFamily="18" charset="0"/>
              </a:rPr>
              <a:t> </a:t>
            </a:r>
            <a:endParaRPr lang="es-ES" sz="2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77800"/>
            <a:ext cx="8864600" cy="1239838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Georgia" pitchFamily="18" charset="0"/>
              </a:rPr>
              <a:t/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4000" dirty="0" smtClean="0">
                <a:latin typeface="Georgia" pitchFamily="18" charset="0"/>
              </a:rPr>
              <a:t>La </a:t>
            </a:r>
            <a:r>
              <a:rPr lang="es-ES" sz="4000" dirty="0">
                <a:latin typeface="Georgia" pitchFamily="18" charset="0"/>
              </a:rPr>
              <a:t>influencia lingüística de la lengua árabe en el castellano 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417638"/>
            <a:ext cx="9004300" cy="4513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>
                <a:latin typeface="Georgia" pitchFamily="18" charset="0"/>
              </a:rPr>
              <a:t>La </a:t>
            </a:r>
            <a:r>
              <a:rPr lang="es-ES" sz="2400" b="1" dirty="0" smtClean="0">
                <a:latin typeface="Georgia" pitchFamily="18" charset="0"/>
              </a:rPr>
              <a:t>agricultura:</a:t>
            </a:r>
            <a:endParaRPr lang="es-ES" sz="2400" b="1" dirty="0">
              <a:latin typeface="Georgia" pitchFamily="18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a.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b="1" dirty="0" err="1" smtClean="0">
                <a:latin typeface="Georgia" panose="02040502050405020303" pitchFamily="18" charset="0"/>
              </a:rPr>
              <a:t>Alcachofa</a:t>
            </a:r>
            <a:r>
              <a:rPr lang="en-US" sz="2400" dirty="0" smtClean="0">
                <a:latin typeface="Georgia" panose="02040502050405020303" pitchFamily="18" charset="0"/>
              </a:rPr>
              <a:t> del </a:t>
            </a:r>
            <a:r>
              <a:rPr lang="en-US" sz="2400" dirty="0" err="1" smtClean="0">
                <a:latin typeface="Georgia" panose="02040502050405020303" pitchFamily="18" charset="0"/>
              </a:rPr>
              <a:t>árabe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ar-AE" sz="2400" dirty="0" smtClean="0">
                <a:latin typeface="Georgia" panose="02040502050405020303" pitchFamily="18" charset="0"/>
              </a:rPr>
              <a:t>خرشوف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i="1" dirty="0" err="1" smtClean="0">
                <a:latin typeface="Georgia" panose="02040502050405020303" pitchFamily="18" charset="0"/>
              </a:rPr>
              <a:t>haršuf</a:t>
            </a:r>
            <a:r>
              <a:rPr lang="en-US" sz="2400" dirty="0" smtClean="0">
                <a:latin typeface="Georgia" panose="02040502050405020303" pitchFamily="18" charset="0"/>
              </a:rPr>
              <a:t> ,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b.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b="1" dirty="0" err="1">
                <a:latin typeface="Georgia" panose="02040502050405020303" pitchFamily="18" charset="0"/>
              </a:rPr>
              <a:t>Zanahoria</a:t>
            </a:r>
            <a:r>
              <a:rPr lang="en-US" sz="2400" dirty="0">
                <a:latin typeface="Georgia" panose="02040502050405020303" pitchFamily="18" charset="0"/>
              </a:rPr>
              <a:t> del </a:t>
            </a:r>
            <a:r>
              <a:rPr lang="en-US" sz="2400" dirty="0" err="1">
                <a:latin typeface="Georgia" panose="02040502050405020303" pitchFamily="18" charset="0"/>
              </a:rPr>
              <a:t>árabe</a:t>
            </a:r>
            <a:r>
              <a:rPr lang="en-US" sz="2400" dirty="0">
                <a:latin typeface="Georgia" panose="02040502050405020303" pitchFamily="18" charset="0"/>
              </a:rPr>
              <a:t> de </a:t>
            </a:r>
            <a:r>
              <a:rPr lang="en-US" sz="2400" dirty="0" err="1">
                <a:latin typeface="Georgia" panose="02040502050405020303" pitchFamily="18" charset="0"/>
              </a:rPr>
              <a:t>Marruecos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i="1" dirty="0" err="1" smtClean="0">
                <a:latin typeface="Georgia" panose="02040502050405020303" pitchFamily="18" charset="0"/>
              </a:rPr>
              <a:t>isfannãriyya</a:t>
            </a:r>
            <a:r>
              <a:rPr lang="en-US" sz="2400" i="1" dirty="0" smtClean="0">
                <a:latin typeface="Georgia" panose="02040502050405020303" pitchFamily="18" charset="0"/>
              </a:rPr>
              <a:t>,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c. </a:t>
            </a:r>
            <a:r>
              <a:rPr lang="es-ES" sz="2400" b="1" dirty="0">
                <a:latin typeface="Georgia" panose="02040502050405020303" pitchFamily="18" charset="0"/>
              </a:rPr>
              <a:t>Alubia</a:t>
            </a:r>
            <a:r>
              <a:rPr lang="es-ES" sz="2400" dirty="0">
                <a:latin typeface="Georgia" panose="02040502050405020303" pitchFamily="18" charset="0"/>
              </a:rPr>
              <a:t> </a:t>
            </a:r>
            <a:r>
              <a:rPr lang="es-ES" sz="2400" dirty="0" smtClean="0">
                <a:latin typeface="Georgia" panose="02040502050405020303" pitchFamily="18" charset="0"/>
              </a:rPr>
              <a:t>del </a:t>
            </a:r>
            <a:r>
              <a:rPr lang="es-ES" sz="2400" dirty="0">
                <a:latin typeface="Georgia" panose="02040502050405020303" pitchFamily="18" charset="0"/>
              </a:rPr>
              <a:t>árabe </a:t>
            </a:r>
            <a:r>
              <a:rPr lang="es-ES" sz="2400" i="1" dirty="0" smtClean="0">
                <a:latin typeface="Georgia" panose="02040502050405020303" pitchFamily="18" charset="0"/>
              </a:rPr>
              <a:t>al</a:t>
            </a:r>
            <a:r>
              <a:rPr lang="es-ES" sz="2400" i="1" dirty="0">
                <a:latin typeface="Georgia" panose="02040502050405020303" pitchFamily="18" charset="0"/>
              </a:rPr>
              <a:t>-</a:t>
            </a:r>
            <a:r>
              <a:rPr lang="es-ES" sz="2400" i="1" dirty="0" err="1" smtClean="0">
                <a:latin typeface="Georgia" panose="02040502050405020303" pitchFamily="18" charset="0"/>
              </a:rPr>
              <a:t>lúbiyā</a:t>
            </a:r>
            <a:r>
              <a:rPr lang="es-ES" sz="2400" i="1" dirty="0" smtClean="0">
                <a:latin typeface="Georgia" panose="02040502050405020303" pitchFamily="18" charset="0"/>
              </a:rPr>
              <a:t> </a:t>
            </a:r>
            <a:r>
              <a:rPr lang="es-ES" sz="2400" dirty="0" smtClean="0">
                <a:latin typeface="Georgia" panose="02040502050405020303" pitchFamily="18" charset="0"/>
              </a:rPr>
              <a:t>(una </a:t>
            </a:r>
            <a:r>
              <a:rPr lang="es-ES" sz="2400" dirty="0">
                <a:latin typeface="Georgia" panose="02040502050405020303" pitchFamily="18" charset="0"/>
              </a:rPr>
              <a:t>especie de </a:t>
            </a:r>
            <a:r>
              <a:rPr lang="es-ES" sz="2400" dirty="0" smtClean="0">
                <a:latin typeface="Georgia" panose="02040502050405020303" pitchFamily="18" charset="0"/>
              </a:rPr>
              <a:t>frijol),</a:t>
            </a:r>
          </a:p>
          <a:p>
            <a:pPr marL="0" indent="0">
              <a:buNone/>
            </a:pPr>
            <a:endParaRPr lang="es-ES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ES" sz="2400" b="1" dirty="0" smtClean="0">
                <a:latin typeface="Georgia" pitchFamily="18" charset="0"/>
              </a:rPr>
              <a:t>La </a:t>
            </a:r>
            <a:r>
              <a:rPr lang="es-ES" sz="2400" b="1" dirty="0">
                <a:latin typeface="Georgia" pitchFamily="18" charset="0"/>
              </a:rPr>
              <a:t>gastronomía:</a:t>
            </a:r>
          </a:p>
          <a:p>
            <a:pPr marL="457200" indent="-457200">
              <a:buAutoNum type="alphaLcPeriod"/>
            </a:pPr>
            <a:r>
              <a:rPr lang="en-US" sz="2400" b="1" dirty="0" err="1" smtClean="0">
                <a:latin typeface="Georgia" panose="02040502050405020303" pitchFamily="18" charset="0"/>
              </a:rPr>
              <a:t>Azúcar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del </a:t>
            </a:r>
            <a:r>
              <a:rPr lang="en-US" sz="2400" dirty="0" err="1">
                <a:latin typeface="Georgia" panose="02040502050405020303" pitchFamily="18" charset="0"/>
              </a:rPr>
              <a:t>árabe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hispano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ar-AE" sz="2400" dirty="0" smtClean="0">
                <a:latin typeface="Georgia" panose="02040502050405020303" pitchFamily="18" charset="0"/>
              </a:rPr>
              <a:t>السكر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i="1" dirty="0" smtClean="0">
                <a:latin typeface="Georgia" panose="02040502050405020303" pitchFamily="18" charset="0"/>
              </a:rPr>
              <a:t>as-</a:t>
            </a:r>
            <a:r>
              <a:rPr lang="en-US" sz="2400" i="1" dirty="0" err="1" smtClean="0">
                <a:latin typeface="Georgia" panose="02040502050405020303" pitchFamily="18" charset="0"/>
              </a:rPr>
              <a:t>sukar</a:t>
            </a:r>
            <a:r>
              <a:rPr lang="en-US" sz="2400" i="1" dirty="0" smtClean="0">
                <a:latin typeface="Georgia" panose="02040502050405020303" pitchFamily="18" charset="0"/>
              </a:rPr>
              <a:t>,</a:t>
            </a:r>
            <a:endParaRPr lang="en-US" sz="2400" i="1" dirty="0">
              <a:latin typeface="Georgia" panose="02040502050405020303" pitchFamily="18" charset="0"/>
            </a:endParaRPr>
          </a:p>
          <a:p>
            <a:pPr marL="514350" indent="-514350">
              <a:buAutoNum type="alphaLcPeriod"/>
            </a:pPr>
            <a:r>
              <a:rPr lang="en-US" sz="2400" b="1" dirty="0" err="1" smtClean="0">
                <a:latin typeface="Georgia" panose="02040502050405020303" pitchFamily="18" charset="0"/>
              </a:rPr>
              <a:t>Aceite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del </a:t>
            </a:r>
            <a:r>
              <a:rPr lang="en-US" sz="2400" dirty="0" err="1">
                <a:latin typeface="Georgia" panose="02040502050405020303" pitchFamily="18" charset="0"/>
              </a:rPr>
              <a:t>árabe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ar-AE" sz="2400" dirty="0" smtClean="0">
                <a:latin typeface="Georgia" panose="02040502050405020303" pitchFamily="18" charset="0"/>
              </a:rPr>
              <a:t>الزيتون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i="1" dirty="0" smtClean="0">
                <a:latin typeface="Georgia" panose="02040502050405020303" pitchFamily="18" charset="0"/>
              </a:rPr>
              <a:t>al-</a:t>
            </a:r>
            <a:r>
              <a:rPr lang="en-US" sz="2400" i="1" dirty="0" err="1" smtClean="0">
                <a:latin typeface="Georgia" panose="02040502050405020303" pitchFamily="18" charset="0"/>
              </a:rPr>
              <a:t>zaitun</a:t>
            </a:r>
            <a:r>
              <a:rPr lang="en-US" sz="2400" dirty="0" smtClean="0">
                <a:latin typeface="Georgia" panose="02040502050405020303" pitchFamily="18" charset="0"/>
              </a:rPr>
              <a:t>,</a:t>
            </a:r>
          </a:p>
          <a:p>
            <a:pPr marL="514350" indent="-514350">
              <a:buAutoNum type="alphaLcPeriod"/>
            </a:pPr>
            <a:r>
              <a:rPr lang="en-US" sz="2400" b="1" dirty="0" err="1" smtClean="0">
                <a:latin typeface="Georgia" panose="02040502050405020303" pitchFamily="18" charset="0"/>
              </a:rPr>
              <a:t>Naranja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del </a:t>
            </a:r>
            <a:r>
              <a:rPr lang="en-US" sz="2400" dirty="0" err="1">
                <a:latin typeface="Georgia" panose="02040502050405020303" pitchFamily="18" charset="0"/>
              </a:rPr>
              <a:t>árabe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ar-AE" sz="2400" dirty="0" smtClean="0">
                <a:latin typeface="Georgia" panose="02040502050405020303" pitchFamily="18" charset="0"/>
              </a:rPr>
              <a:t>نارنج</a:t>
            </a:r>
            <a:r>
              <a:rPr lang="en-US" sz="2400" dirty="0">
                <a:latin typeface="Georgia" panose="02040502050405020303" pitchFamily="18" charset="0"/>
              </a:rPr>
              <a:t>: </a:t>
            </a:r>
            <a:r>
              <a:rPr lang="en-US" sz="2400" i="1" dirty="0" err="1" smtClean="0">
                <a:latin typeface="Georgia" panose="02040502050405020303" pitchFamily="18" charset="0"/>
              </a:rPr>
              <a:t>nāranǧ</a:t>
            </a:r>
            <a:r>
              <a:rPr lang="en-US" sz="2400" i="1" dirty="0" smtClean="0">
                <a:latin typeface="Georgia" panose="02040502050405020303" pitchFamily="18" charset="0"/>
              </a:rPr>
              <a:t>. </a:t>
            </a:r>
            <a:r>
              <a:rPr lang="es-ES" sz="2400" dirty="0" smtClean="0">
                <a:latin typeface="Georgia" pitchFamily="18" charset="0"/>
              </a:rPr>
              <a:t>(</a:t>
            </a:r>
            <a:r>
              <a:rPr lang="es-ES" sz="2400" dirty="0" err="1" smtClean="0">
                <a:latin typeface="Georgia" pitchFamily="18" charset="0"/>
              </a:rPr>
              <a:t>Rorabaugh</a:t>
            </a:r>
            <a:r>
              <a:rPr lang="es-ES" sz="2400" dirty="0" smtClean="0">
                <a:latin typeface="Georgia" pitchFamily="18" charset="0"/>
              </a:rPr>
              <a:t>, 2010).</a:t>
            </a:r>
            <a:endParaRPr lang="en-US" sz="24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itchFamily="18" charset="0"/>
            </a:endParaRPr>
          </a:p>
          <a:p>
            <a:pPr marL="457200" indent="-457200">
              <a:buAutoNum type="alphaLcPeriod"/>
            </a:pPr>
            <a:endParaRPr lang="en-US" sz="25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s-ES" sz="25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77800"/>
            <a:ext cx="8864600" cy="1239838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Georgia" pitchFamily="18" charset="0"/>
              </a:rPr>
              <a:t/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4000" dirty="0" smtClean="0">
                <a:latin typeface="Georgia" pitchFamily="18" charset="0"/>
              </a:rPr>
              <a:t>La </a:t>
            </a:r>
            <a:r>
              <a:rPr lang="es-ES" sz="4000" dirty="0">
                <a:latin typeface="Georgia" pitchFamily="18" charset="0"/>
              </a:rPr>
              <a:t>influencia lingüística de la lengua árabe en el castellano 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417638"/>
            <a:ext cx="9004300" cy="4513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DO" sz="2400" b="1" dirty="0">
                <a:latin typeface="Georgia" panose="02040502050405020303" pitchFamily="18" charset="0"/>
              </a:rPr>
              <a:t>Los términos topónimos</a:t>
            </a:r>
            <a:r>
              <a:rPr lang="es-DO" sz="2400" b="1" dirty="0" smtClean="0">
                <a:latin typeface="Georgia" panose="02040502050405020303" pitchFamily="18" charset="0"/>
              </a:rPr>
              <a:t>:</a:t>
            </a:r>
            <a:endParaRPr lang="es-DO" sz="2400" b="1" dirty="0">
              <a:latin typeface="Georgia" panose="02040502050405020303" pitchFamily="18" charset="0"/>
            </a:endParaRPr>
          </a:p>
          <a:p>
            <a:pPr marL="514350" indent="-514350">
              <a:buAutoNum type="alphaLcPeriod"/>
            </a:pPr>
            <a:r>
              <a:rPr lang="es-DO" sz="2400" b="1" dirty="0">
                <a:latin typeface="Georgia" panose="02040502050405020303" pitchFamily="18" charset="0"/>
              </a:rPr>
              <a:t>Guadalajara</a:t>
            </a:r>
            <a:r>
              <a:rPr lang="es-DO" sz="2400" dirty="0">
                <a:latin typeface="Georgia" panose="02040502050405020303" pitchFamily="18" charset="0"/>
              </a:rPr>
              <a:t> </a:t>
            </a:r>
            <a:r>
              <a:rPr lang="es-DO" sz="2400" dirty="0" smtClean="0">
                <a:latin typeface="Georgia" panose="02040502050405020303" pitchFamily="18" charset="0"/>
              </a:rPr>
              <a:t>del árabe </a:t>
            </a:r>
            <a:r>
              <a:rPr lang="es-DO" sz="2400" i="1" dirty="0" smtClean="0">
                <a:latin typeface="Georgia" panose="02040502050405020303" pitchFamily="18" charset="0"/>
              </a:rPr>
              <a:t>Wadi </a:t>
            </a:r>
            <a:r>
              <a:rPr lang="es-DO" sz="2400" i="1" dirty="0">
                <a:latin typeface="Georgia" panose="02040502050405020303" pitchFamily="18" charset="0"/>
              </a:rPr>
              <a:t>Al-</a:t>
            </a:r>
            <a:r>
              <a:rPr lang="es-DO" sz="2400" i="1" dirty="0" smtClean="0">
                <a:latin typeface="Georgia" panose="02040502050405020303" pitchFamily="18" charset="0"/>
              </a:rPr>
              <a:t>hidjara</a:t>
            </a:r>
            <a:r>
              <a:rPr lang="es-DO" sz="2400" dirty="0" smtClean="0">
                <a:latin typeface="Georgia" panose="02040502050405020303" pitchFamily="18" charset="0"/>
              </a:rPr>
              <a:t>: combinación de </a:t>
            </a:r>
            <a:r>
              <a:rPr lang="es-DO" sz="2400" i="1" dirty="0">
                <a:latin typeface="Georgia" panose="02040502050405020303" pitchFamily="18" charset="0"/>
              </a:rPr>
              <a:t>wadi</a:t>
            </a:r>
            <a:r>
              <a:rPr lang="es-DO" sz="2400" dirty="0">
                <a:latin typeface="Georgia" panose="02040502050405020303" pitchFamily="18" charset="0"/>
              </a:rPr>
              <a:t> + </a:t>
            </a:r>
            <a:r>
              <a:rPr lang="es-DO" sz="2400" i="1" dirty="0">
                <a:latin typeface="Georgia" panose="02040502050405020303" pitchFamily="18" charset="0"/>
              </a:rPr>
              <a:t>alhijara</a:t>
            </a:r>
            <a:r>
              <a:rPr lang="es-DO" sz="2400" dirty="0">
                <a:latin typeface="Georgia" panose="02040502050405020303" pitchFamily="18" charset="0"/>
              </a:rPr>
              <a:t> que significa “el </a:t>
            </a:r>
            <a:r>
              <a:rPr lang="es-DO" sz="2400" dirty="0" smtClean="0">
                <a:latin typeface="Georgia" panose="02040502050405020303" pitchFamily="18" charset="0"/>
              </a:rPr>
              <a:t>río </a:t>
            </a:r>
            <a:r>
              <a:rPr lang="es-DO" sz="2400" dirty="0">
                <a:latin typeface="Georgia" panose="02040502050405020303" pitchFamily="18" charset="0"/>
              </a:rPr>
              <a:t>que corre entre piedras</a:t>
            </a:r>
            <a:r>
              <a:rPr lang="es-DO" sz="2400" dirty="0" smtClean="0">
                <a:latin typeface="Georgia" panose="02040502050405020303" pitchFamily="18" charset="0"/>
              </a:rPr>
              <a:t>”, </a:t>
            </a:r>
            <a:endParaRPr lang="es-DO" sz="2400" dirty="0">
              <a:latin typeface="Georgia" panose="02040502050405020303" pitchFamily="18" charset="0"/>
            </a:endParaRPr>
          </a:p>
          <a:p>
            <a:pPr marL="514350" indent="-514350">
              <a:buFont typeface="Arial"/>
              <a:buAutoNum type="alphaLcPeriod"/>
            </a:pPr>
            <a:r>
              <a:rPr lang="es-DO" sz="2400" b="1" dirty="0" smtClean="0">
                <a:latin typeface="Georgia" panose="02040502050405020303" pitchFamily="18" charset="0"/>
              </a:rPr>
              <a:t>Guadalquivir</a:t>
            </a:r>
            <a:r>
              <a:rPr lang="es-DO" sz="2400" dirty="0" smtClean="0">
                <a:latin typeface="Georgia" panose="02040502050405020303" pitchFamily="18" charset="0"/>
              </a:rPr>
              <a:t> </a:t>
            </a:r>
            <a:r>
              <a:rPr lang="es-DO" sz="2400" dirty="0">
                <a:latin typeface="Georgia" panose="02040502050405020303" pitchFamily="18" charset="0"/>
              </a:rPr>
              <a:t>del </a:t>
            </a:r>
            <a:r>
              <a:rPr lang="es-DO" sz="2400" dirty="0" smtClean="0">
                <a:latin typeface="Georgia" panose="02040502050405020303" pitchFamily="18" charset="0"/>
              </a:rPr>
              <a:t>árabe </a:t>
            </a:r>
            <a:r>
              <a:rPr lang="es-DO" sz="2400" i="1" dirty="0" smtClean="0">
                <a:latin typeface="Georgia" panose="02040502050405020303" pitchFamily="18" charset="0"/>
              </a:rPr>
              <a:t>Al</a:t>
            </a:r>
            <a:r>
              <a:rPr lang="es-DO" sz="2400" i="1" dirty="0">
                <a:latin typeface="Georgia" panose="02040502050405020303" pitchFamily="18" charset="0"/>
              </a:rPr>
              <a:t>-wadi Al-</a:t>
            </a:r>
            <a:r>
              <a:rPr lang="es-DO" sz="2400" i="1" dirty="0" smtClean="0">
                <a:latin typeface="Georgia" panose="02040502050405020303" pitchFamily="18" charset="0"/>
              </a:rPr>
              <a:t>kabir</a:t>
            </a:r>
            <a:r>
              <a:rPr lang="es-DO" sz="2400" dirty="0" smtClean="0">
                <a:latin typeface="Georgia" panose="02040502050405020303" pitchFamily="18" charset="0"/>
              </a:rPr>
              <a:t> que </a:t>
            </a:r>
            <a:r>
              <a:rPr lang="es-DO" sz="2400" dirty="0">
                <a:latin typeface="Georgia" panose="02040502050405020303" pitchFamily="18" charset="0"/>
              </a:rPr>
              <a:t>significa “el rio grande</a:t>
            </a:r>
            <a:r>
              <a:rPr lang="es-DO" sz="2400" dirty="0" smtClean="0">
                <a:latin typeface="Georgia" panose="02040502050405020303" pitchFamily="18" charset="0"/>
              </a:rPr>
              <a:t>”, </a:t>
            </a:r>
          </a:p>
          <a:p>
            <a:pPr marL="514350" indent="-514350">
              <a:buFont typeface="Arial"/>
              <a:buAutoNum type="alphaLcPeriod"/>
            </a:pPr>
            <a:r>
              <a:rPr lang="es-DO" sz="2400" b="1" dirty="0" smtClean="0">
                <a:latin typeface="Georgia" panose="02040502050405020303" pitchFamily="18" charset="0"/>
              </a:rPr>
              <a:t>Guadalupe</a:t>
            </a:r>
            <a:r>
              <a:rPr lang="es-DO" sz="2400" dirty="0" smtClean="0">
                <a:latin typeface="Georgia" panose="02040502050405020303" pitchFamily="18" charset="0"/>
              </a:rPr>
              <a:t> del árabe </a:t>
            </a:r>
            <a:r>
              <a:rPr lang="es-DO" sz="2400" i="1" dirty="0" smtClean="0">
                <a:latin typeface="Georgia" panose="02040502050405020303" pitchFamily="18" charset="0"/>
              </a:rPr>
              <a:t>Wadi</a:t>
            </a:r>
            <a:r>
              <a:rPr lang="es-DO" sz="2400" i="1" dirty="0">
                <a:latin typeface="Georgia" panose="02040502050405020303" pitchFamily="18" charset="0"/>
              </a:rPr>
              <a:t>-al- </a:t>
            </a:r>
            <a:r>
              <a:rPr lang="es-DO" sz="2400" i="1" dirty="0" smtClean="0">
                <a:latin typeface="Georgia" panose="02040502050405020303" pitchFamily="18" charset="0"/>
              </a:rPr>
              <a:t>lub</a:t>
            </a:r>
            <a:r>
              <a:rPr lang="es-DO" sz="2400" dirty="0" smtClean="0">
                <a:latin typeface="Georgia" panose="02040502050405020303" pitchFamily="18" charset="0"/>
              </a:rPr>
              <a:t>: combinación </a:t>
            </a:r>
            <a:r>
              <a:rPr lang="es-DO" sz="2400" dirty="0">
                <a:latin typeface="Georgia" panose="02040502050405020303" pitchFamily="18" charset="0"/>
              </a:rPr>
              <a:t>del árabe </a:t>
            </a:r>
            <a:r>
              <a:rPr lang="es-DO" sz="2400" i="1" dirty="0" smtClean="0">
                <a:latin typeface="Georgia" panose="02040502050405020303" pitchFamily="18" charset="0"/>
              </a:rPr>
              <a:t>wadi </a:t>
            </a:r>
            <a:r>
              <a:rPr lang="es-DO" sz="2400" dirty="0">
                <a:latin typeface="Georgia" panose="02040502050405020303" pitchFamily="18" charset="0"/>
              </a:rPr>
              <a:t>y </a:t>
            </a:r>
            <a:r>
              <a:rPr lang="es-DO" sz="2400" dirty="0" smtClean="0">
                <a:latin typeface="Georgia" panose="02040502050405020303" pitchFamily="18" charset="0"/>
              </a:rPr>
              <a:t>el latín </a:t>
            </a:r>
            <a:r>
              <a:rPr lang="es-DO" sz="2400" i="1" dirty="0" smtClean="0">
                <a:latin typeface="Georgia" panose="02040502050405020303" pitchFamily="18" charset="0"/>
              </a:rPr>
              <a:t>lupus</a:t>
            </a:r>
            <a:r>
              <a:rPr lang="es-DO" sz="2400" dirty="0" smtClean="0">
                <a:latin typeface="Georgia" panose="02040502050405020303" pitchFamily="18" charset="0"/>
              </a:rPr>
              <a:t> que significa “río del lobo”, </a:t>
            </a:r>
            <a:endParaRPr lang="es-DO" sz="2400" dirty="0">
              <a:latin typeface="Georgia" panose="02040502050405020303" pitchFamily="18" charset="0"/>
            </a:endParaRPr>
          </a:p>
          <a:p>
            <a:pPr marL="514350" indent="-514350">
              <a:buAutoNum type="alphaLcPeriod"/>
            </a:pPr>
            <a:r>
              <a:rPr lang="es-DO" sz="2400" b="1" dirty="0">
                <a:latin typeface="Georgia" panose="02040502050405020303" pitchFamily="18" charset="0"/>
              </a:rPr>
              <a:t>Madrid </a:t>
            </a:r>
            <a:r>
              <a:rPr lang="es-DO" sz="2400" dirty="0">
                <a:latin typeface="Georgia" panose="02040502050405020303" pitchFamily="18" charset="0"/>
              </a:rPr>
              <a:t>del árabe </a:t>
            </a:r>
            <a:r>
              <a:rPr lang="es-DO" sz="2400" i="1" dirty="0" smtClean="0">
                <a:latin typeface="Georgia" panose="02040502050405020303" pitchFamily="18" charset="0"/>
              </a:rPr>
              <a:t>al</a:t>
            </a:r>
            <a:r>
              <a:rPr lang="es-DO" sz="2400" i="1" dirty="0">
                <a:latin typeface="Georgia" panose="02040502050405020303" pitchFamily="18" charset="0"/>
              </a:rPr>
              <a:t>-</a:t>
            </a:r>
            <a:r>
              <a:rPr lang="es-DO" sz="2400" i="1" dirty="0" smtClean="0">
                <a:latin typeface="Georgia" panose="02040502050405020303" pitchFamily="18" charset="0"/>
              </a:rPr>
              <a:t>magrit </a:t>
            </a:r>
            <a:r>
              <a:rPr lang="es-DO" sz="2400" dirty="0">
                <a:latin typeface="Georgia" panose="02040502050405020303" pitchFamily="18" charset="0"/>
              </a:rPr>
              <a:t>que significa </a:t>
            </a:r>
            <a:r>
              <a:rPr lang="es-DO" sz="2400" dirty="0" smtClean="0">
                <a:latin typeface="Georgia" panose="02040502050405020303" pitchFamily="18" charset="0"/>
              </a:rPr>
              <a:t>“la primavera”. </a:t>
            </a:r>
            <a:r>
              <a:rPr lang="es-ES" sz="2400" dirty="0" smtClean="0">
                <a:latin typeface="Georgia" pitchFamily="18" charset="0"/>
              </a:rPr>
              <a:t>(</a:t>
            </a:r>
            <a:r>
              <a:rPr lang="es-ES" sz="2400" dirty="0" err="1" smtClean="0">
                <a:latin typeface="Georgia" pitchFamily="18" charset="0"/>
              </a:rPr>
              <a:t>Melvyn</a:t>
            </a:r>
            <a:r>
              <a:rPr lang="es-ES" sz="2400" dirty="0" smtClean="0">
                <a:latin typeface="Georgia" pitchFamily="18" charset="0"/>
              </a:rPr>
              <a:t>, 1981) </a:t>
            </a:r>
            <a:endParaRPr lang="es-DO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3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2700"/>
            <a:ext cx="8864600" cy="1239838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latin typeface="Georgia" pitchFamily="18" charset="0"/>
              </a:rPr>
              <a:t/>
            </a:r>
            <a:br>
              <a:rPr lang="es-ES" sz="4000" dirty="0" smtClean="0">
                <a:latin typeface="Georgia" pitchFamily="18" charset="0"/>
              </a:rPr>
            </a:br>
            <a:r>
              <a:rPr lang="es-ES" sz="4000" dirty="0" smtClean="0">
                <a:latin typeface="Georgia" pitchFamily="18" charset="0"/>
              </a:rPr>
              <a:t>La </a:t>
            </a:r>
            <a:r>
              <a:rPr lang="es-ES" sz="4000" dirty="0">
                <a:latin typeface="Georgia" pitchFamily="18" charset="0"/>
              </a:rPr>
              <a:t>influencia lingüística de la lengua árabe en el castellano (cont</a:t>
            </a:r>
            <a:r>
              <a:rPr lang="es-ES" sz="4000" dirty="0" smtClean="0">
                <a:latin typeface="Georgia" pitchFamily="18" charset="0"/>
              </a:rPr>
              <a:t>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138238"/>
            <a:ext cx="9004300" cy="4513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DO" sz="2250" b="1" dirty="0" smtClean="0">
                <a:latin typeface="Georgia" panose="02040502050405020303" pitchFamily="18" charset="0"/>
              </a:rPr>
              <a:t>El confort diario</a:t>
            </a:r>
            <a:endParaRPr lang="es-DO" sz="2250" b="1" dirty="0">
              <a:latin typeface="Georgia" panose="02040502050405020303" pitchFamily="18" charset="0"/>
            </a:endParaRPr>
          </a:p>
          <a:p>
            <a:r>
              <a:rPr lang="es-ES" sz="2250" b="1" dirty="0" smtClean="0">
                <a:latin typeface="Georgia" panose="02040502050405020303" pitchFamily="18" charset="0"/>
              </a:rPr>
              <a:t>Almohada</a:t>
            </a:r>
            <a:r>
              <a:rPr lang="es-ES" sz="2250" dirty="0" smtClean="0">
                <a:latin typeface="Georgia" panose="02040502050405020303" pitchFamily="18" charset="0"/>
              </a:rPr>
              <a:t> </a:t>
            </a:r>
            <a:r>
              <a:rPr lang="es-ES" sz="2250" dirty="0">
                <a:latin typeface="Georgia" panose="02040502050405020303" pitchFamily="18" charset="0"/>
              </a:rPr>
              <a:t>del árabe hispánico </a:t>
            </a:r>
            <a:r>
              <a:rPr lang="es-ES" sz="2250" i="1" dirty="0" err="1">
                <a:latin typeface="Georgia" panose="02040502050405020303" pitchFamily="18" charset="0"/>
              </a:rPr>
              <a:t>almuhádda</a:t>
            </a:r>
            <a:r>
              <a:rPr lang="es-ES" sz="2250" i="1" dirty="0">
                <a:latin typeface="Georgia" panose="02040502050405020303" pitchFamily="18" charset="0"/>
              </a:rPr>
              <a:t> y </a:t>
            </a:r>
            <a:r>
              <a:rPr lang="es-ES" sz="2250" dirty="0">
                <a:latin typeface="Georgia" panose="02040502050405020303" pitchFamily="18" charset="0"/>
              </a:rPr>
              <a:t>este del árabe clásico </a:t>
            </a:r>
            <a:r>
              <a:rPr lang="es-ES" sz="2250" i="1" dirty="0" err="1">
                <a:latin typeface="Georgia" panose="02040502050405020303" pitchFamily="18" charset="0"/>
              </a:rPr>
              <a:t>miada</a:t>
            </a:r>
            <a:r>
              <a:rPr lang="es-ES" sz="2250" i="1" dirty="0">
                <a:latin typeface="Georgia" panose="02040502050405020303" pitchFamily="18" charset="0"/>
              </a:rPr>
              <a:t>, </a:t>
            </a:r>
            <a:r>
              <a:rPr lang="es-ES" sz="2250" dirty="0">
                <a:latin typeface="Georgia" panose="02040502050405020303" pitchFamily="18" charset="0"/>
              </a:rPr>
              <a:t>derivado de </a:t>
            </a:r>
            <a:r>
              <a:rPr lang="es-ES" sz="2250" i="1" dirty="0" err="1">
                <a:latin typeface="Georgia" panose="02040502050405020303" pitchFamily="18" charset="0"/>
              </a:rPr>
              <a:t>hadd</a:t>
            </a:r>
            <a:r>
              <a:rPr lang="es-ES" sz="2250" i="1" dirty="0">
                <a:latin typeface="Georgia" panose="02040502050405020303" pitchFamily="18" charset="0"/>
              </a:rPr>
              <a:t> </a:t>
            </a:r>
            <a:r>
              <a:rPr lang="es-ES" sz="2250" dirty="0" smtClean="0">
                <a:latin typeface="Georgia" panose="02040502050405020303" pitchFamily="18" charset="0"/>
              </a:rPr>
              <a:t>“mejilla” </a:t>
            </a:r>
          </a:p>
          <a:p>
            <a:pPr>
              <a:lnSpc>
                <a:spcPct val="80000"/>
              </a:lnSpc>
            </a:pPr>
            <a:r>
              <a:rPr lang="es-ES" sz="2250" b="1" dirty="0" smtClean="0">
                <a:latin typeface="Georgia" panose="02040502050405020303" pitchFamily="18" charset="0"/>
              </a:rPr>
              <a:t>Alfombra</a:t>
            </a:r>
            <a:r>
              <a:rPr lang="es-ES" sz="2250" dirty="0" smtClean="0">
                <a:latin typeface="Georgia" panose="02040502050405020303" pitchFamily="18" charset="0"/>
              </a:rPr>
              <a:t> </a:t>
            </a:r>
            <a:r>
              <a:rPr lang="es-ES" sz="2250" dirty="0">
                <a:latin typeface="Georgia" panose="02040502050405020303" pitchFamily="18" charset="0"/>
              </a:rPr>
              <a:t>del árabe hispánico </a:t>
            </a:r>
            <a:r>
              <a:rPr lang="es-ES" sz="2250" i="1" dirty="0" err="1">
                <a:latin typeface="Georgia" panose="02040502050405020303" pitchFamily="18" charset="0"/>
              </a:rPr>
              <a:t>alhúmra</a:t>
            </a:r>
            <a:r>
              <a:rPr lang="es-ES" sz="2250" i="1" dirty="0">
                <a:latin typeface="Georgia" panose="02040502050405020303" pitchFamily="18" charset="0"/>
              </a:rPr>
              <a:t>. </a:t>
            </a:r>
            <a:endParaRPr lang="es-ES" sz="2250" i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250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2250" b="1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" sz="2250" b="1" dirty="0" smtClean="0">
                <a:latin typeface="Georgia" panose="02040502050405020303" pitchFamily="18" charset="0"/>
              </a:rPr>
              <a:t>Arquitectura y construcción</a:t>
            </a:r>
          </a:p>
          <a:p>
            <a:pPr>
              <a:buNone/>
            </a:pPr>
            <a:r>
              <a:rPr lang="es-ES" sz="2250" b="1" dirty="0" smtClean="0">
                <a:latin typeface="Georgia" panose="02040502050405020303" pitchFamily="18" charset="0"/>
              </a:rPr>
              <a:t>a. Adoquín</a:t>
            </a:r>
            <a:r>
              <a:rPr lang="es-ES" sz="2250" i="1" dirty="0">
                <a:latin typeface="Georgia" panose="02040502050405020303" pitchFamily="18" charset="0"/>
              </a:rPr>
              <a:t>, </a:t>
            </a:r>
            <a:r>
              <a:rPr lang="es-ES" sz="2250" dirty="0">
                <a:latin typeface="Georgia" panose="02040502050405020303" pitchFamily="18" charset="0"/>
              </a:rPr>
              <a:t>del árabe hispánico </a:t>
            </a:r>
            <a:r>
              <a:rPr lang="es-ES" sz="2250" i="1" dirty="0" err="1">
                <a:latin typeface="Georgia" panose="02040502050405020303" pitchFamily="18" charset="0"/>
              </a:rPr>
              <a:t>addukkán</a:t>
            </a:r>
            <a:r>
              <a:rPr lang="es-ES" sz="2250" i="1" dirty="0">
                <a:latin typeface="Georgia" panose="02040502050405020303" pitchFamily="18" charset="0"/>
              </a:rPr>
              <a:t> o </a:t>
            </a:r>
            <a:r>
              <a:rPr lang="es-ES" sz="2250" i="1" dirty="0" err="1" smtClean="0">
                <a:latin typeface="Georgia" panose="02040502050405020303" pitchFamily="18" charset="0"/>
              </a:rPr>
              <a:t>addukkín</a:t>
            </a:r>
            <a:r>
              <a:rPr lang="es-ES" sz="2250" i="1" dirty="0" smtClean="0">
                <a:latin typeface="Georgia" panose="02040502050405020303" pitchFamily="18" charset="0"/>
              </a:rPr>
              <a:t> </a:t>
            </a:r>
            <a:r>
              <a:rPr lang="es-ES" sz="2250" dirty="0" smtClean="0">
                <a:latin typeface="Georgia" panose="02040502050405020303" pitchFamily="18" charset="0"/>
              </a:rPr>
              <a:t>“banco </a:t>
            </a:r>
            <a:r>
              <a:rPr lang="es-ES" sz="2250" dirty="0">
                <a:latin typeface="Georgia" panose="02040502050405020303" pitchFamily="18" charset="0"/>
              </a:rPr>
              <a:t>de madera o de </a:t>
            </a:r>
            <a:r>
              <a:rPr lang="es-ES" sz="2250" dirty="0" smtClean="0">
                <a:latin typeface="Georgia" panose="02040502050405020303" pitchFamily="18" charset="0"/>
              </a:rPr>
              <a:t>piedra”, </a:t>
            </a:r>
          </a:p>
          <a:p>
            <a:pPr>
              <a:buNone/>
            </a:pPr>
            <a:r>
              <a:rPr lang="es-ES" sz="2250" b="1" dirty="0" smtClean="0">
                <a:latin typeface="Georgia" panose="02040502050405020303" pitchFamily="18" charset="0"/>
              </a:rPr>
              <a:t>b. Albañil</a:t>
            </a:r>
            <a:r>
              <a:rPr lang="es-ES" sz="2250" dirty="0">
                <a:latin typeface="Georgia" panose="02040502050405020303" pitchFamily="18" charset="0"/>
              </a:rPr>
              <a:t>, del árabe hispánico </a:t>
            </a:r>
            <a:r>
              <a:rPr lang="es-ES" sz="2250" i="1" dirty="0" err="1">
                <a:latin typeface="Georgia" panose="02040502050405020303" pitchFamily="18" charset="0"/>
              </a:rPr>
              <a:t>albanní</a:t>
            </a:r>
            <a:r>
              <a:rPr lang="es-ES" sz="2250" dirty="0">
                <a:latin typeface="Georgia" panose="02040502050405020303" pitchFamily="18" charset="0"/>
              </a:rPr>
              <a:t> </a:t>
            </a:r>
            <a:r>
              <a:rPr lang="es-ES" sz="2250" dirty="0" smtClean="0">
                <a:latin typeface="Georgia" panose="02040502050405020303" pitchFamily="18" charset="0"/>
              </a:rPr>
              <a:t>“constructor”, </a:t>
            </a:r>
          </a:p>
          <a:p>
            <a:pPr>
              <a:buNone/>
            </a:pPr>
            <a:r>
              <a:rPr lang="es-ES" sz="2250" b="1" dirty="0" smtClean="0">
                <a:latin typeface="Georgia" panose="02040502050405020303" pitchFamily="18" charset="0"/>
              </a:rPr>
              <a:t>c. Azulejo</a:t>
            </a:r>
            <a:r>
              <a:rPr lang="es-ES" sz="2250" dirty="0" smtClean="0">
                <a:latin typeface="Georgia" panose="02040502050405020303" pitchFamily="18" charset="0"/>
              </a:rPr>
              <a:t>, del </a:t>
            </a:r>
            <a:r>
              <a:rPr lang="es-ES" sz="2250" dirty="0">
                <a:latin typeface="Georgia" panose="02040502050405020303" pitchFamily="18" charset="0"/>
              </a:rPr>
              <a:t>árabe hispánico </a:t>
            </a:r>
            <a:r>
              <a:rPr lang="es-ES" sz="2250" i="1" dirty="0" err="1">
                <a:latin typeface="Georgia" panose="02040502050405020303" pitchFamily="18" charset="0"/>
              </a:rPr>
              <a:t>azzuláyg</a:t>
            </a:r>
            <a:r>
              <a:rPr lang="es-ES" sz="2250" i="1" dirty="0">
                <a:latin typeface="Georgia" panose="02040502050405020303" pitchFamily="18" charset="0"/>
              </a:rPr>
              <a:t>[a</a:t>
            </a:r>
            <a:r>
              <a:rPr lang="es-ES" sz="2250" i="1" dirty="0" smtClean="0">
                <a:latin typeface="Georgia" panose="02040502050405020303" pitchFamily="18" charset="0"/>
              </a:rPr>
              <a:t>]</a:t>
            </a:r>
            <a:r>
              <a:rPr lang="es-ES" sz="2250" dirty="0" smtClean="0">
                <a:latin typeface="Georgia" panose="02040502050405020303" pitchFamily="18" charset="0"/>
              </a:rPr>
              <a:t> “ladrillo vidriado”. </a:t>
            </a:r>
            <a:r>
              <a:rPr lang="es-ES" sz="2400" dirty="0" smtClean="0">
                <a:latin typeface="Georgia" pitchFamily="18" charset="0"/>
              </a:rPr>
              <a:t>(</a:t>
            </a:r>
            <a:r>
              <a:rPr lang="es-ES" sz="2400" dirty="0" err="1" smtClean="0">
                <a:latin typeface="Georgia" pitchFamily="18" charset="0"/>
              </a:rPr>
              <a:t>Rorabaugh</a:t>
            </a:r>
            <a:r>
              <a:rPr lang="es-ES" sz="2400" dirty="0" smtClean="0">
                <a:latin typeface="Georgia" pitchFamily="18" charset="0"/>
              </a:rPr>
              <a:t>, 2010).</a:t>
            </a:r>
            <a:endParaRPr lang="en-US" sz="2250" dirty="0">
              <a:latin typeface="Georgia" pitchFamily="18" charset="0"/>
            </a:endParaRPr>
          </a:p>
        </p:txBody>
      </p:sp>
      <p:pic>
        <p:nvPicPr>
          <p:cNvPr id="2050" name="Picture 2" descr="http://previews.123rf.com/images/dinozzaver/dinozzaver1210/dinozzaver121000171/16060359-Typical-portuguese-tiles-azulejos-with-pattern-Stock-Photo-azule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302" y="2289531"/>
            <a:ext cx="2268598" cy="133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35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>
                <a:latin typeface="Georgia" pitchFamily="18" charset="0"/>
              </a:rPr>
              <a:t>Falta la sección de:</a:t>
            </a:r>
          </a:p>
          <a:p>
            <a:pPr>
              <a:buNone/>
            </a:pPr>
            <a:r>
              <a:rPr lang="es-PA" dirty="0" smtClean="0">
                <a:latin typeface="Georgia" pitchFamily="18" charset="0"/>
                <a:sym typeface="Wingdings" panose="05000000000000000000" pitchFamily="2" charset="2"/>
              </a:rPr>
              <a:t>IV. </a:t>
            </a:r>
            <a:r>
              <a:rPr lang="es-ES" dirty="0" smtClean="0">
                <a:latin typeface="Georgia" panose="02040502050405020303" pitchFamily="18" charset="0"/>
                <a:sym typeface="Wingdings" panose="05000000000000000000" pitchFamily="2" charset="2"/>
              </a:rPr>
              <a:t>La </a:t>
            </a:r>
            <a:r>
              <a:rPr lang="es-ES" dirty="0" smtClean="0">
                <a:latin typeface="Georgia" panose="02040502050405020303" pitchFamily="18" charset="0"/>
                <a:sym typeface="Wingdings" panose="05000000000000000000" pitchFamily="2" charset="2"/>
              </a:rPr>
              <a:t>presencia actual del español en </a:t>
            </a:r>
            <a:r>
              <a:rPr lang="en-US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Marruecos</a:t>
            </a:r>
            <a:r>
              <a:rPr lang="en-US" dirty="0" smtClean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s-P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075" y="120471"/>
            <a:ext cx="7593241" cy="1025941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Georgia" pitchFamily="18" charset="0"/>
                <a:cs typeface="Times New Roman" pitchFamily="18" charset="0"/>
              </a:rPr>
              <a:t>Organización de la presentación </a:t>
            </a:r>
            <a:endParaRPr lang="es-ES" sz="40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74" y="1146412"/>
            <a:ext cx="8164901" cy="4387613"/>
          </a:xfrm>
        </p:spPr>
        <p:txBody>
          <a:bodyPr>
            <a:normAutofit/>
          </a:bodyPr>
          <a:lstStyle/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Objetivo del estudio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La presencia árabe en la España antigua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La influencia lingüística de la lengua árabe en el castellano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s-ES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La presencia actual del español en el norte de África </a:t>
            </a:r>
          </a:p>
          <a:p>
            <a:pPr marL="571500" indent="-571500" algn="l">
              <a:buFont typeface="+mj-lt"/>
              <a:buAutoNum type="romanUcPeriod"/>
            </a:pPr>
            <a:endParaRPr lang="es-ES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71500" indent="-571500" algn="l">
              <a:buFont typeface="+mj-lt"/>
              <a:buAutoNum type="romanUcPeriod"/>
            </a:pPr>
            <a:endParaRPr lang="es-ES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71500" indent="-571500" algn="l">
              <a:buFont typeface="+mj-lt"/>
              <a:buAutoNum type="romanUcPeriod"/>
            </a:pPr>
            <a:endParaRPr lang="es-ES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71500" indent="-571500" algn="l">
              <a:buFont typeface="+mj-lt"/>
              <a:buAutoNum type="romanUcPeriod"/>
            </a:pPr>
            <a:endParaRPr lang="es-ES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71500" indent="-571500" algn="l">
              <a:buFont typeface="+mj-lt"/>
              <a:buAutoNum type="romanUcPeriod"/>
            </a:pPr>
            <a:endParaRPr lang="es-ES" sz="3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9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Georgia" pitchFamily="18" charset="0"/>
              </a:rPr>
              <a:t>Referenicias</a:t>
            </a:r>
            <a:r>
              <a:rPr lang="en-US" sz="4000" dirty="0" smtClean="0">
                <a:latin typeface="Georgia" pitchFamily="18" charset="0"/>
              </a:rPr>
              <a:t> 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Georgia" pitchFamily="18" charset="0"/>
              </a:rPr>
              <a:t>Goetz, R. (1957). </a:t>
            </a:r>
            <a:r>
              <a:rPr lang="en-US" sz="2600" i="1" dirty="0" smtClean="0">
                <a:latin typeface="Georgia" pitchFamily="18" charset="0"/>
              </a:rPr>
              <a:t>La </a:t>
            </a:r>
            <a:r>
              <a:rPr lang="en-US" sz="2600" i="1" dirty="0" err="1" smtClean="0">
                <a:latin typeface="Georgia" pitchFamily="18" charset="0"/>
              </a:rPr>
              <a:t>lengua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n-US" sz="2600" i="1" dirty="0" err="1" smtClean="0">
                <a:latin typeface="Georgia" pitchFamily="18" charset="0"/>
              </a:rPr>
              <a:t>española</a:t>
            </a:r>
            <a:r>
              <a:rPr lang="en-US" sz="2600" i="1" dirty="0" smtClean="0">
                <a:latin typeface="Georgia" pitchFamily="18" charset="0"/>
              </a:rPr>
              <a:t>: panorama </a:t>
            </a:r>
            <a:r>
              <a:rPr lang="en-US" sz="2600" i="1" dirty="0" err="1" smtClean="0">
                <a:latin typeface="Georgia" pitchFamily="18" charset="0"/>
              </a:rPr>
              <a:t>sociohistórico</a:t>
            </a:r>
            <a:r>
              <a:rPr lang="en-US" sz="2600" i="1" dirty="0" smtClean="0">
                <a:latin typeface="Georgia" pitchFamily="18" charset="0"/>
              </a:rPr>
              <a:t>. </a:t>
            </a:r>
            <a:r>
              <a:rPr lang="en-US" sz="2600" dirty="0" smtClean="0">
                <a:latin typeface="Georgia" pitchFamily="18" charset="0"/>
              </a:rPr>
              <a:t>McFarland &amp;amp; Company, Inc. Publishers.</a:t>
            </a:r>
          </a:p>
          <a:p>
            <a:r>
              <a:rPr lang="en-US" sz="2600" dirty="0" smtClean="0">
                <a:latin typeface="Georgia" pitchFamily="18" charset="0"/>
              </a:rPr>
              <a:t>Nadeau, J. B., &amp;amp; Barlow, J. (2013</a:t>
            </a:r>
            <a:r>
              <a:rPr lang="en-US" sz="2600" i="1" dirty="0" smtClean="0">
                <a:latin typeface="Georgia" pitchFamily="18" charset="0"/>
              </a:rPr>
              <a:t>). The Story of Spanish. Macmillan. </a:t>
            </a:r>
            <a:r>
              <a:rPr lang="en-US" sz="2600" dirty="0" smtClean="0">
                <a:latin typeface="Georgia" pitchFamily="18" charset="0"/>
              </a:rPr>
              <a:t>Chicago</a:t>
            </a:r>
          </a:p>
          <a:p>
            <a:r>
              <a:rPr lang="en-US" sz="2600" dirty="0" err="1" smtClean="0">
                <a:latin typeface="Georgia" pitchFamily="18" charset="0"/>
              </a:rPr>
              <a:t>Cantarino</a:t>
            </a:r>
            <a:r>
              <a:rPr lang="en-US" sz="2600" dirty="0" smtClean="0">
                <a:latin typeface="Georgia" pitchFamily="18" charset="0"/>
              </a:rPr>
              <a:t>, V. (1995). </a:t>
            </a:r>
            <a:r>
              <a:rPr lang="en-US" sz="2600" i="1" dirty="0" err="1" smtClean="0">
                <a:latin typeface="Georgia" pitchFamily="18" charset="0"/>
              </a:rPr>
              <a:t>Civilización</a:t>
            </a:r>
            <a:r>
              <a:rPr lang="en-US" sz="2600" i="1" dirty="0" smtClean="0">
                <a:latin typeface="Georgia" pitchFamily="18" charset="0"/>
              </a:rPr>
              <a:t> y </a:t>
            </a:r>
            <a:r>
              <a:rPr lang="en-US" sz="2600" i="1" dirty="0" err="1" smtClean="0">
                <a:latin typeface="Georgia" pitchFamily="18" charset="0"/>
              </a:rPr>
              <a:t>cultura</a:t>
            </a:r>
            <a:r>
              <a:rPr lang="en-US" sz="2600" i="1" dirty="0" smtClean="0">
                <a:latin typeface="Georgia" pitchFamily="18" charset="0"/>
              </a:rPr>
              <a:t> de </a:t>
            </a:r>
            <a:r>
              <a:rPr lang="en-US" sz="2600" i="1" dirty="0" err="1" smtClean="0">
                <a:latin typeface="Georgia" pitchFamily="18" charset="0"/>
              </a:rPr>
              <a:t>España</a:t>
            </a:r>
            <a:r>
              <a:rPr lang="en-US" sz="2600" i="1" dirty="0" smtClean="0">
                <a:latin typeface="Georgia" pitchFamily="18" charset="0"/>
              </a:rPr>
              <a:t>. </a:t>
            </a:r>
            <a:r>
              <a:rPr lang="en-US" sz="2600" dirty="0" smtClean="0">
                <a:latin typeface="Georgia" pitchFamily="18" charset="0"/>
              </a:rPr>
              <a:t>Prentice Hall. Chicago</a:t>
            </a:r>
          </a:p>
          <a:p>
            <a:r>
              <a:rPr lang="en-US" sz="2600" dirty="0" err="1" smtClean="0">
                <a:latin typeface="Georgia" pitchFamily="18" charset="0"/>
              </a:rPr>
              <a:t>Resnick</a:t>
            </a:r>
            <a:r>
              <a:rPr lang="en-US" sz="2600" dirty="0" smtClean="0">
                <a:latin typeface="Georgia" pitchFamily="18" charset="0"/>
              </a:rPr>
              <a:t>, M. (1981). </a:t>
            </a:r>
            <a:r>
              <a:rPr lang="en-US" sz="2600" i="1" dirty="0" err="1" smtClean="0">
                <a:latin typeface="Georgia" pitchFamily="18" charset="0"/>
              </a:rPr>
              <a:t>Introducción</a:t>
            </a:r>
            <a:r>
              <a:rPr lang="en-US" sz="2600" i="1" dirty="0" smtClean="0">
                <a:latin typeface="Georgia" pitchFamily="18" charset="0"/>
              </a:rPr>
              <a:t> a la </a:t>
            </a:r>
            <a:r>
              <a:rPr lang="en-US" sz="2600" i="1" dirty="0" err="1" smtClean="0">
                <a:latin typeface="Georgia" pitchFamily="18" charset="0"/>
              </a:rPr>
              <a:t>historia</a:t>
            </a:r>
            <a:r>
              <a:rPr lang="en-US" sz="2600" i="1" dirty="0" smtClean="0">
                <a:latin typeface="Georgia" pitchFamily="18" charset="0"/>
              </a:rPr>
              <a:t> de la </a:t>
            </a:r>
            <a:r>
              <a:rPr lang="en-US" sz="2600" i="1" dirty="0" err="1" smtClean="0">
                <a:latin typeface="Georgia" pitchFamily="18" charset="0"/>
              </a:rPr>
              <a:t>lengua</a:t>
            </a:r>
            <a:r>
              <a:rPr lang="en-US" sz="2600" i="1" dirty="0" smtClean="0">
                <a:latin typeface="Georgia" pitchFamily="18" charset="0"/>
              </a:rPr>
              <a:t> </a:t>
            </a:r>
            <a:r>
              <a:rPr lang="en-US" sz="2600" i="1" dirty="0" err="1" smtClean="0">
                <a:latin typeface="Georgia" pitchFamily="18" charset="0"/>
              </a:rPr>
              <a:t>española</a:t>
            </a:r>
            <a:r>
              <a:rPr lang="en-US" sz="2600" i="1" dirty="0" smtClean="0">
                <a:latin typeface="Georgia" pitchFamily="18" charset="0"/>
              </a:rPr>
              <a:t>.</a:t>
            </a:r>
            <a:endParaRPr lang="en-US" sz="26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600" dirty="0" smtClean="0">
                <a:latin typeface="Georgia" pitchFamily="18" charset="0"/>
              </a:rPr>
              <a:t>Alatorre, A. (2002). </a:t>
            </a:r>
            <a:r>
              <a:rPr lang="es-ES" sz="2600" i="1" dirty="0" smtClean="0">
                <a:latin typeface="Georgia" pitchFamily="18" charset="0"/>
              </a:rPr>
              <a:t>Los 1001 años de la lengua española </a:t>
            </a:r>
            <a:r>
              <a:rPr lang="es-ES" sz="2600" dirty="0" smtClean="0">
                <a:latin typeface="Georgia" pitchFamily="18" charset="0"/>
              </a:rPr>
              <a:t>(Vol. 3). Fondo de Cultura Económica.</a:t>
            </a:r>
          </a:p>
          <a:p>
            <a:r>
              <a:rPr lang="es-ES" sz="2600" dirty="0" err="1" smtClean="0">
                <a:latin typeface="Georgia" pitchFamily="18" charset="0"/>
              </a:rPr>
              <a:t>Noll</a:t>
            </a:r>
            <a:r>
              <a:rPr lang="es-ES" sz="2600" dirty="0" smtClean="0">
                <a:latin typeface="Georgia" pitchFamily="18" charset="0"/>
              </a:rPr>
              <a:t>, V. (2006). </a:t>
            </a:r>
            <a:r>
              <a:rPr lang="es-ES" sz="2600" i="1" dirty="0" smtClean="0">
                <a:latin typeface="Georgia" pitchFamily="18" charset="0"/>
              </a:rPr>
              <a:t>La aglutinación del artículo árabe al en el léxico español.</a:t>
            </a:r>
            <a:r>
              <a:rPr lang="es-ES" sz="2600" dirty="0" smtClean="0">
                <a:latin typeface="Georgia" pitchFamily="18" charset="0"/>
              </a:rPr>
              <a:t> Cosmos Léxico, 35-49.</a:t>
            </a:r>
          </a:p>
          <a:p>
            <a:r>
              <a:rPr lang="en-US" sz="2600" dirty="0" err="1" smtClean="0">
                <a:latin typeface="Georgia" pitchFamily="18" charset="0"/>
              </a:rPr>
              <a:t>Rorabaugh</a:t>
            </a:r>
            <a:r>
              <a:rPr lang="en-US" sz="2600" dirty="0" smtClean="0">
                <a:latin typeface="Georgia" pitchFamily="18" charset="0"/>
              </a:rPr>
              <a:t>, D. (2010).</a:t>
            </a:r>
            <a:r>
              <a:rPr lang="en-US" sz="2600" i="1" dirty="0" smtClean="0">
                <a:latin typeface="Georgia" pitchFamily="18" charset="0"/>
              </a:rPr>
              <a:t> Arabic Influence on the Spanish Language. </a:t>
            </a:r>
            <a:r>
              <a:rPr lang="en-US" sz="2600" dirty="0" smtClean="0">
                <a:latin typeface="Georgia" pitchFamily="18" charset="0"/>
              </a:rPr>
              <a:t>Chicago</a:t>
            </a:r>
            <a:endParaRPr lang="en-US" sz="2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Georgia" pitchFamily="18" charset="0"/>
                <a:cs typeface="Times New Roman" pitchFamily="18" charset="0"/>
              </a:rPr>
              <a:t>Objetivo del estudio</a:t>
            </a:r>
            <a:endParaRPr lang="es-ES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1028700" indent="-1028700">
              <a:buNone/>
            </a:pPr>
            <a:r>
              <a:rPr lang="es-ES" sz="4700" dirty="0" smtClean="0">
                <a:latin typeface="Times New Roman" pitchFamily="18" charset="0"/>
                <a:cs typeface="Times New Roman" pitchFamily="18" charset="0"/>
              </a:rPr>
              <a:t>El objetivo principal de este proyecto es:</a:t>
            </a:r>
          </a:p>
          <a:p>
            <a:pPr marL="1028700" indent="-1028700">
              <a:buFont typeface="+mj-lt"/>
              <a:buAutoNum type="romanUcPeriod"/>
            </a:pPr>
            <a:r>
              <a:rPr lang="es-ES" sz="4700" dirty="0" smtClean="0">
                <a:latin typeface="Times New Roman" pitchFamily="18" charset="0"/>
                <a:cs typeface="Times New Roman" pitchFamily="18" charset="0"/>
              </a:rPr>
              <a:t>Investigar la relación histórica y lingüística que existe entre el árabe y el español. </a:t>
            </a:r>
          </a:p>
          <a:p>
            <a:pPr marL="1028700" indent="-1028700">
              <a:buFont typeface="+mj-lt"/>
              <a:buAutoNum type="romanUcPeriod"/>
            </a:pPr>
            <a:r>
              <a:rPr lang="es-ES" sz="4700" dirty="0" smtClean="0">
                <a:latin typeface="Times New Roman" pitchFamily="18" charset="0"/>
                <a:cs typeface="Times New Roman" pitchFamily="18" charset="0"/>
              </a:rPr>
              <a:t>Analizar los fenómenos lingüísticos que han resultado del contacto lingüístico entre estas dos lenguas a través de la historia.</a:t>
            </a:r>
          </a:p>
          <a:p>
            <a:pPr marL="1028700" indent="-1028700">
              <a:buFont typeface="+mj-lt"/>
              <a:buAutoNum type="romanUcPeriod"/>
            </a:pPr>
            <a:r>
              <a:rPr lang="es-ES" sz="4700" dirty="0" smtClean="0">
                <a:latin typeface="Times New Roman" pitchFamily="18" charset="0"/>
                <a:cs typeface="Times New Roman" pitchFamily="18" charset="0"/>
              </a:rPr>
              <a:t>Describir la presencia actual del español en comunidades bilingües árabe-españolas en Marruecos, enfocándose en los aspectos sociolingüísticos que las distinguen.</a:t>
            </a:r>
            <a:endParaRPr lang="en-US" sz="4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Georgia" panose="02040502050405020303" pitchFamily="18" charset="0"/>
              </a:rPr>
              <a:t>La presencia árabe en la península ibérica </a:t>
            </a:r>
            <a:endParaRPr lang="es-E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306902"/>
            <a:ext cx="4002656" cy="4525963"/>
          </a:xfrm>
        </p:spPr>
        <p:txBody>
          <a:bodyPr>
            <a:normAutofit/>
          </a:bodyPr>
          <a:lstStyle/>
          <a:p>
            <a:pPr marL="0" indent="0"/>
            <a:r>
              <a:rPr lang="es-ES" sz="2500" dirty="0" smtClean="0">
                <a:latin typeface="Times New Roman" pitchFamily="18" charset="0"/>
                <a:cs typeface="Times New Roman" pitchFamily="18" charset="0"/>
              </a:rPr>
              <a:t> La batalla de Guadalete. </a:t>
            </a:r>
          </a:p>
          <a:p>
            <a:pPr marL="0" indent="0"/>
            <a:r>
              <a:rPr lang="es-ES" sz="2500" dirty="0" smtClean="0">
                <a:latin typeface="Times New Roman" pitchFamily="18" charset="0"/>
                <a:cs typeface="Times New Roman" pitchFamily="18" charset="0"/>
              </a:rPr>
              <a:t> Con la invasión de los árabes en el año 711 comienza una época de la Edad Media española muy distinta de la anterior. </a:t>
            </a:r>
          </a:p>
          <a:p>
            <a:pPr marL="0" indent="0">
              <a:buNone/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bensaid.files.wordpress.com/2008/10/arabe.jpg?w=6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034" y="1488057"/>
            <a:ext cx="4352572" cy="330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40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Georgia" panose="02040502050405020303" pitchFamily="18" charset="0"/>
              </a:rPr>
              <a:t>La presencia árabe en la península</a:t>
            </a:r>
            <a:br>
              <a:rPr lang="es-ES" dirty="0" smtClean="0">
                <a:latin typeface="Georgia" panose="02040502050405020303" pitchFamily="18" charset="0"/>
              </a:rPr>
            </a:br>
            <a:r>
              <a:rPr lang="es-ES" dirty="0" smtClean="0">
                <a:latin typeface="Georgia" panose="02040502050405020303" pitchFamily="18" charset="0"/>
              </a:rPr>
              <a:t>Al Ándalus </a:t>
            </a:r>
            <a:endParaRPr lang="en-US" dirty="0"/>
          </a:p>
        </p:txBody>
      </p:sp>
      <p:pic>
        <p:nvPicPr>
          <p:cNvPr id="5" name="Picture 2" descr="http://blog.fuertehoteles.com/wp-content/uploads/2014/11/Reales-Alc%C3%A1zares-Sevil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4775" y="1984768"/>
            <a:ext cx="4997213" cy="31674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5" y="2339975"/>
            <a:ext cx="37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800" dirty="0" smtClean="0">
                <a:latin typeface="Georgia" pitchFamily="18" charset="0"/>
              </a:rPr>
              <a:t> El nombre del Al Ándalus. </a:t>
            </a:r>
          </a:p>
          <a:p>
            <a:pPr>
              <a:buFont typeface="Arial" pitchFamily="34" charset="0"/>
              <a:buChar char="•"/>
            </a:pPr>
            <a:endParaRPr lang="es-ES_tradnl" sz="28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800" dirty="0" smtClean="0">
                <a:latin typeface="Georgia" pitchFamily="18" charset="0"/>
              </a:rPr>
              <a:t> El idioma que hablaban. </a:t>
            </a:r>
          </a:p>
          <a:p>
            <a:endParaRPr lang="es-ES_tradnl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ES" sz="3800" dirty="0" smtClean="0">
                <a:latin typeface="Georgia" pitchFamily="18" charset="0"/>
              </a:rPr>
              <a:t>La influencia lingüística de la lengua árabe en el castellano</a:t>
            </a:r>
            <a:endParaRPr lang="en-US" sz="38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116" y="1897724"/>
            <a:ext cx="3042168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9725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latin typeface="Georgia" panose="02040502050405020303" pitchFamily="18" charset="0"/>
              </a:rPr>
              <a:t>Los </a:t>
            </a:r>
            <a:r>
              <a:rPr lang="es-ES" sz="2400" dirty="0">
                <a:latin typeface="Georgia" panose="02040502050405020303" pitchFamily="18" charset="0"/>
              </a:rPr>
              <a:t>habitantes de </a:t>
            </a:r>
            <a:r>
              <a:rPr lang="es-ES" sz="2400" dirty="0" smtClean="0">
                <a:latin typeface="Georgia" panose="02040502050405020303" pitchFamily="18" charset="0"/>
              </a:rPr>
              <a:t>Al-Ándalus siguieron </a:t>
            </a:r>
            <a:r>
              <a:rPr lang="es-ES" sz="2400" dirty="0">
                <a:latin typeface="Georgia" panose="02040502050405020303" pitchFamily="18" charset="0"/>
              </a:rPr>
              <a:t>usando los dialectos romances en el registro familiar y muchos adoptaron el árabe </a:t>
            </a:r>
            <a:r>
              <a:rPr lang="es-ES" sz="2400" dirty="0" smtClean="0">
                <a:latin typeface="Georgia" panose="02040502050405020303" pitchFamily="18" charset="0"/>
              </a:rPr>
              <a:t>en contextos </a:t>
            </a:r>
            <a:r>
              <a:rPr lang="es-ES" sz="2400" dirty="0">
                <a:latin typeface="Georgia" panose="02040502050405020303" pitchFamily="18" charset="0"/>
              </a:rPr>
              <a:t>públicos y </a:t>
            </a:r>
            <a:r>
              <a:rPr lang="es-ES" sz="2400" dirty="0" smtClean="0">
                <a:latin typeface="Georgia" panose="02040502050405020303" pitchFamily="18" charset="0"/>
              </a:rPr>
              <a:t>formales.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>
                <a:latin typeface="Georgia" panose="02040502050405020303" pitchFamily="18" charset="0"/>
              </a:rPr>
              <a:t>Un </a:t>
            </a:r>
            <a:r>
              <a:rPr lang="es-ES" sz="2400" dirty="0">
                <a:latin typeface="Georgia" panose="02040502050405020303" pitchFamily="18" charset="0"/>
              </a:rPr>
              <a:t>ejemplo concreto de la convivencia de las dos lenguas son </a:t>
            </a:r>
            <a:r>
              <a:rPr lang="es-ES" sz="2400" dirty="0" smtClean="0">
                <a:latin typeface="Georgia" panose="02040502050405020303" pitchFamily="18" charset="0"/>
              </a:rPr>
              <a:t>las llamadas </a:t>
            </a:r>
            <a:r>
              <a:rPr lang="es-ES" sz="2400" dirty="0">
                <a:latin typeface="Georgia" panose="02040502050405020303" pitchFamily="18" charset="0"/>
              </a:rPr>
              <a:t>jarchas, que se pueden definir como textos líricos árabes con palabras romances.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04213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“</a:t>
            </a:r>
            <a:r>
              <a:rPr lang="en-US" sz="2500" dirty="0" err="1" smtClean="0">
                <a:latin typeface="Georgia" panose="02040502050405020303" pitchFamily="18" charset="0"/>
              </a:rPr>
              <a:t>Jarcha</a:t>
            </a:r>
            <a:r>
              <a:rPr lang="en-US" sz="2500" dirty="0" smtClean="0">
                <a:latin typeface="Georgia" panose="02040502050405020303" pitchFamily="18" charset="0"/>
              </a:rPr>
              <a:t>” </a:t>
            </a:r>
            <a:r>
              <a:rPr lang="en-US" sz="2500" dirty="0" err="1">
                <a:latin typeface="Georgia" panose="02040502050405020303" pitchFamily="18" charset="0"/>
              </a:rPr>
              <a:t>viene</a:t>
            </a:r>
            <a:r>
              <a:rPr lang="en-US" sz="2500" dirty="0">
                <a:latin typeface="Georgia" panose="02040502050405020303" pitchFamily="18" charset="0"/>
              </a:rPr>
              <a:t> del </a:t>
            </a:r>
            <a:r>
              <a:rPr lang="en-US" sz="2500" dirty="0" err="1">
                <a:latin typeface="Georgia" panose="02040502050405020303" pitchFamily="18" charset="0"/>
              </a:rPr>
              <a:t>árabe</a:t>
            </a:r>
            <a:r>
              <a:rPr lang="en-US" sz="2500" dirty="0">
                <a:latin typeface="Georgia" panose="02040502050405020303" pitchFamily="18" charset="0"/>
              </a:rPr>
              <a:t> (</a:t>
            </a:r>
            <a:r>
              <a:rPr lang="ar-AE" sz="2500" dirty="0" smtClean="0">
                <a:latin typeface="Georgia" panose="02040502050405020303" pitchFamily="18" charset="0"/>
              </a:rPr>
              <a:t>خرجة </a:t>
            </a:r>
            <a:r>
              <a:rPr lang="en-US" sz="2500" dirty="0" smtClean="0">
                <a:latin typeface="Georgia" panose="02040502050405020303" pitchFamily="18" charset="0"/>
              </a:rPr>
              <a:t>: </a:t>
            </a:r>
            <a:r>
              <a:rPr lang="en-US" sz="2500" dirty="0" err="1" smtClean="0">
                <a:latin typeface="Georgia" panose="02040502050405020303" pitchFamily="18" charset="0"/>
              </a:rPr>
              <a:t>jarya</a:t>
            </a:r>
            <a:r>
              <a:rPr lang="en-US" sz="2500" dirty="0">
                <a:latin typeface="Georgia" panose="02040502050405020303" pitchFamily="18" charset="0"/>
              </a:rPr>
              <a:t>) y </a:t>
            </a:r>
            <a:r>
              <a:rPr lang="en-US" sz="2500" dirty="0" err="1" smtClean="0">
                <a:latin typeface="Georgia" panose="02040502050405020303" pitchFamily="18" charset="0"/>
              </a:rPr>
              <a:t>significa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</a:rPr>
              <a:t>“</a:t>
            </a:r>
            <a:r>
              <a:rPr lang="en-US" sz="2500" dirty="0" err="1" smtClean="0">
                <a:latin typeface="Georgia" panose="02040502050405020303" pitchFamily="18" charset="0"/>
              </a:rPr>
              <a:t>salida</a:t>
            </a:r>
            <a:r>
              <a:rPr lang="en-US" sz="2500" dirty="0" smtClean="0">
                <a:latin typeface="Georgia" panose="02040502050405020303" pitchFamily="18" charset="0"/>
              </a:rPr>
              <a:t>” o “final. </a:t>
            </a:r>
            <a:r>
              <a:rPr lang="es-ES" sz="2500" dirty="0" smtClean="0">
                <a:latin typeface="Georgia" panose="02040502050405020303" pitchFamily="18" charset="0"/>
              </a:rPr>
              <a:t>Las jarchas </a:t>
            </a:r>
            <a:r>
              <a:rPr lang="es-ES" sz="2500" dirty="0">
                <a:latin typeface="Georgia" panose="02040502050405020303" pitchFamily="18" charset="0"/>
              </a:rPr>
              <a:t>están escritas en grafía árabe </a:t>
            </a:r>
            <a:r>
              <a:rPr lang="es-ES" sz="2500" dirty="0" smtClean="0">
                <a:latin typeface="Georgia" panose="02040502050405020303" pitchFamily="18" charset="0"/>
              </a:rPr>
              <a:t>pero </a:t>
            </a:r>
            <a:r>
              <a:rPr lang="es-ES" sz="2500" dirty="0">
                <a:latin typeface="Georgia" panose="02040502050405020303" pitchFamily="18" charset="0"/>
              </a:rPr>
              <a:t>el idioma es el hispano-romance o mozárabe que es el español que se hablaba en la Península Ibérica en el siglo XI</a:t>
            </a:r>
            <a:r>
              <a:rPr lang="es-ES" sz="2500" dirty="0" smtClean="0">
                <a:latin typeface="Georgia" panose="02040502050405020303" pitchFamily="18" charset="0"/>
              </a:rPr>
              <a:t>. </a:t>
            </a:r>
            <a:r>
              <a:rPr lang="es-ES" sz="2000" dirty="0" smtClean="0">
                <a:latin typeface="Georgia" pitchFamily="18" charset="0"/>
              </a:rPr>
              <a:t>(</a:t>
            </a:r>
            <a:r>
              <a:rPr lang="es-ES" sz="2000" i="1" dirty="0" err="1" smtClean="0">
                <a:latin typeface="Georgia" pitchFamily="18" charset="0"/>
              </a:rPr>
              <a:t>Nadeau</a:t>
            </a:r>
            <a:r>
              <a:rPr lang="es-ES" sz="2000" i="1" dirty="0" smtClean="0">
                <a:latin typeface="Georgia" pitchFamily="18" charset="0"/>
              </a:rPr>
              <a:t> &amp; </a:t>
            </a:r>
            <a:r>
              <a:rPr lang="es-ES" sz="2000" i="1" dirty="0" err="1" smtClean="0">
                <a:latin typeface="Georgia" pitchFamily="18" charset="0"/>
              </a:rPr>
              <a:t>Barlow</a:t>
            </a:r>
            <a:r>
              <a:rPr lang="es-ES" sz="2000" i="1" dirty="0" smtClean="0">
                <a:latin typeface="Georgia" pitchFamily="18" charset="0"/>
              </a:rPr>
              <a:t>, </a:t>
            </a:r>
            <a:r>
              <a:rPr lang="es-ES" sz="2000" dirty="0" smtClean="0">
                <a:latin typeface="Georgia" pitchFamily="18" charset="0"/>
              </a:rPr>
              <a:t>2013) </a:t>
            </a:r>
            <a:endParaRPr lang="es-ES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500" dirty="0">
                <a:latin typeface="Georgia" panose="02040502050405020303" pitchFamily="18" charset="0"/>
              </a:rPr>
              <a:t>1 </a:t>
            </a:r>
            <a:r>
              <a:rPr lang="en-US" sz="2500" dirty="0" err="1">
                <a:latin typeface="Georgia" panose="02040502050405020303" pitchFamily="18" charset="0"/>
              </a:rPr>
              <a:t>b’n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b="1" dirty="0" err="1">
                <a:latin typeface="Georgia" panose="02040502050405020303" pitchFamily="18" charset="0"/>
              </a:rPr>
              <a:t>sydy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b="1" dirty="0" err="1">
                <a:latin typeface="Georgia" panose="02040502050405020303" pitchFamily="18" charset="0"/>
              </a:rPr>
              <a:t>b’n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Ven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sidi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veni</a:t>
            </a:r>
            <a:endParaRPr lang="en-US" sz="2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latin typeface="Georgia" panose="02040502050405020303" pitchFamily="18" charset="0"/>
              </a:rPr>
              <a:t>2 </a:t>
            </a:r>
            <a:r>
              <a:rPr lang="en-US" sz="2500" dirty="0" err="1">
                <a:latin typeface="Georgia" panose="02040502050405020303" pitchFamily="18" charset="0"/>
              </a:rPr>
              <a:t>l’qrd’s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tntb’n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2500" dirty="0" smtClean="0">
                <a:latin typeface="Georgia" panose="02040502050405020303" pitchFamily="18" charset="0"/>
              </a:rPr>
              <a:t>el </a:t>
            </a:r>
            <a:r>
              <a:rPr lang="en-US" sz="2500" dirty="0" err="1">
                <a:latin typeface="Georgia" panose="02040502050405020303" pitchFamily="18" charset="0"/>
              </a:rPr>
              <a:t>querido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es</a:t>
            </a:r>
            <a:r>
              <a:rPr lang="en-US" sz="2500" dirty="0">
                <a:latin typeface="Georgia" panose="02040502050405020303" pitchFamily="18" charset="0"/>
              </a:rPr>
              <a:t> tan </a:t>
            </a:r>
            <a:r>
              <a:rPr lang="en-US" sz="2500" dirty="0" err="1">
                <a:latin typeface="Georgia" panose="02040502050405020303" pitchFamily="18" charset="0"/>
              </a:rPr>
              <a:t>beni</a:t>
            </a:r>
            <a:endParaRPr lang="en-US" sz="2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latin typeface="Georgia" panose="02040502050405020303" pitchFamily="18" charset="0"/>
              </a:rPr>
              <a:t>3 </a:t>
            </a:r>
            <a:r>
              <a:rPr lang="en-US" sz="2500" b="1" dirty="0" err="1">
                <a:latin typeface="Georgia" panose="02040502050405020303" pitchFamily="18" charset="0"/>
              </a:rPr>
              <a:t>dst</a:t>
            </a:r>
            <a:r>
              <a:rPr lang="en-US" sz="2500" dirty="0">
                <a:latin typeface="Georgia" panose="02040502050405020303" pitchFamily="18" charset="0"/>
              </a:rPr>
              <a:t> ‘</a:t>
            </a:r>
            <a:r>
              <a:rPr lang="en-US" sz="2500" b="1" dirty="0" err="1" smtClean="0">
                <a:latin typeface="Georgia" panose="02040502050405020303" pitchFamily="18" charset="0"/>
              </a:rPr>
              <a:t>lzm’n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>
                <a:latin typeface="Georgia" panose="02040502050405020303" pitchFamily="18" charset="0"/>
              </a:rPr>
              <a:t>De </a:t>
            </a:r>
            <a:r>
              <a:rPr lang="en-US" sz="2500" dirty="0" err="1">
                <a:latin typeface="Georgia" panose="02040502050405020303" pitchFamily="18" charset="0"/>
              </a:rPr>
              <a:t>este</a:t>
            </a:r>
            <a:r>
              <a:rPr lang="en-US" sz="2500" dirty="0">
                <a:latin typeface="Georgia" panose="02040502050405020303" pitchFamily="18" charset="0"/>
              </a:rPr>
              <a:t> al-</a:t>
            </a:r>
            <a:r>
              <a:rPr lang="en-US" sz="2500" dirty="0" err="1">
                <a:latin typeface="Georgia" panose="02040502050405020303" pitchFamily="18" charset="0"/>
              </a:rPr>
              <a:t>zameni</a:t>
            </a:r>
            <a:endParaRPr lang="en-US" sz="25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500" dirty="0" smtClean="0">
                <a:latin typeface="Georgia" panose="02040502050405020303" pitchFamily="18" charset="0"/>
              </a:rPr>
              <a:t>4 </a:t>
            </a:r>
            <a:r>
              <a:rPr lang="en-US" sz="2500" dirty="0" err="1">
                <a:latin typeface="Georgia" panose="02040502050405020303" pitchFamily="18" charset="0"/>
              </a:rPr>
              <a:t>bn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b="1" dirty="0" err="1">
                <a:latin typeface="Georgia" panose="02040502050405020303" pitchFamily="18" charset="0"/>
              </a:rPr>
              <a:t>flyw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dbn</a:t>
            </a:r>
            <a:r>
              <a:rPr lang="en-US" sz="2500" dirty="0">
                <a:latin typeface="Georgia" panose="02040502050405020303" pitchFamily="18" charset="0"/>
              </a:rPr>
              <a:t> ‘</a:t>
            </a:r>
            <a:r>
              <a:rPr lang="en-US" sz="2500" dirty="0" err="1">
                <a:latin typeface="Georgia" panose="02040502050405020303" pitchFamily="18" charset="0"/>
              </a:rPr>
              <a:t>ldy’n</a:t>
            </a:r>
            <a:r>
              <a:rPr lang="en-US" sz="2500" dirty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2500" dirty="0" err="1" smtClean="0">
                <a:latin typeface="Georgia" panose="02040502050405020303" pitchFamily="18" charset="0"/>
              </a:rPr>
              <a:t>ven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err="1">
                <a:latin typeface="Georgia" panose="02040502050405020303" pitchFamily="18" charset="0"/>
              </a:rPr>
              <a:t>filyo</a:t>
            </a:r>
            <a:r>
              <a:rPr lang="en-US" sz="2500" dirty="0">
                <a:latin typeface="Georgia" panose="02040502050405020303" pitchFamily="18" charset="0"/>
              </a:rPr>
              <a:t> de Ben al-</a:t>
            </a:r>
            <a:r>
              <a:rPr lang="en-US" sz="2500" dirty="0" err="1">
                <a:latin typeface="Georgia" panose="02040502050405020303" pitchFamily="18" charset="0"/>
              </a:rPr>
              <a:t>Dayyeni</a:t>
            </a:r>
            <a:r>
              <a:rPr lang="en-US" sz="25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184834"/>
            <a:ext cx="786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Georgia" pitchFamily="18" charset="0"/>
              </a:rPr>
              <a:t>La influencia lingüística de la lengua árabe en el </a:t>
            </a:r>
            <a:r>
              <a:rPr lang="es-ES" sz="3600" dirty="0" smtClean="0">
                <a:latin typeface="Georgia" pitchFamily="18" charset="0"/>
              </a:rPr>
              <a:t>castellano (cont.)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631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247775"/>
            <a:ext cx="8851899" cy="4264025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Georgia" panose="02040502050405020303" pitchFamily="18" charset="0"/>
              </a:rPr>
              <a:t>Lenguas</a:t>
            </a:r>
            <a:r>
              <a:rPr lang="en-US" sz="2800" dirty="0" smtClean="0">
                <a:latin typeface="Georgia" panose="02040502050405020303" pitchFamily="18" charset="0"/>
              </a:rPr>
              <a:t> romances: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i="1" dirty="0" smtClean="0">
                <a:latin typeface="Georgia" panose="02040502050405020303" pitchFamily="18" charset="0"/>
              </a:rPr>
              <a:t>ben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ven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 (del 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vasco</a:t>
            </a:r>
            <a:r>
              <a:rPr lang="es-E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: </a:t>
            </a:r>
            <a:r>
              <a:rPr lang="es-ES" sz="2500" dirty="0">
                <a:latin typeface="Georgia" panose="02040502050405020303" pitchFamily="18" charset="0"/>
                <a:sym typeface="Wingdings" panose="05000000000000000000" pitchFamily="2" charset="2"/>
              </a:rPr>
              <a:t>la pérdida de la distinción entre el </a:t>
            </a:r>
            <a:r>
              <a:rPr lang="es-E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“b” </a:t>
            </a:r>
            <a:r>
              <a:rPr lang="es-ES" sz="2500" dirty="0">
                <a:latin typeface="Georgia" panose="02040502050405020303" pitchFamily="18" charset="0"/>
                <a:sym typeface="Wingdings" panose="05000000000000000000" pitchFamily="2" charset="2"/>
              </a:rPr>
              <a:t>y </a:t>
            </a:r>
            <a:r>
              <a:rPr lang="es-E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“v”)</a:t>
            </a:r>
            <a:endParaRPr lang="en-US" sz="25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i="1" dirty="0" err="1" smtClean="0">
                <a:latin typeface="Georgia" panose="02040502050405020303" pitchFamily="18" charset="0"/>
              </a:rPr>
              <a:t>Flyw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hijo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 (del 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latín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 “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filiu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”: </a:t>
            </a:r>
            <a:r>
              <a:rPr lang="en-US" sz="2500" dirty="0" err="1">
                <a:latin typeface="Georgia" panose="02040502050405020303" pitchFamily="18" charset="0"/>
                <a:sym typeface="Wingdings" panose="05000000000000000000" pitchFamily="2" charset="2"/>
              </a:rPr>
              <a:t>hijo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i="1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Dst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  de 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este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s-SV" sz="2800" dirty="0" smtClean="0">
                <a:latin typeface="Georgia" panose="02040502050405020303" pitchFamily="18" charset="0"/>
              </a:rPr>
              <a:t>Árabe</a:t>
            </a:r>
            <a:r>
              <a:rPr lang="en-US" sz="2800" dirty="0" smtClean="0">
                <a:latin typeface="Georgia" panose="02040502050405020303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500" i="1" dirty="0" err="1" smtClean="0">
                <a:latin typeface="Georgia" panose="02040502050405020303" pitchFamily="18" charset="0"/>
              </a:rPr>
              <a:t>Sydy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que 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significa</a:t>
            </a:r>
            <a:r>
              <a:rPr lang="en-US" sz="2500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“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dueño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”/ “</a:t>
            </a:r>
            <a:r>
              <a:rPr lang="en-US" sz="25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señor</a:t>
            </a:r>
            <a:r>
              <a:rPr lang="en-US" sz="2500" dirty="0" smtClean="0">
                <a:latin typeface="Georgia" panose="02040502050405020303" pitchFamily="18" charset="0"/>
                <a:sym typeface="Wingdings" panose="05000000000000000000" pitchFamily="2" charset="2"/>
              </a:rPr>
              <a:t>”.</a:t>
            </a:r>
          </a:p>
          <a:p>
            <a:pPr marL="457200" indent="-457200">
              <a:buAutoNum type="arabicPeriod"/>
            </a:pPr>
            <a:r>
              <a:rPr lang="en-US" sz="2500" i="1" dirty="0" err="1" smtClean="0">
                <a:latin typeface="Georgia" panose="02040502050405020303" pitchFamily="18" charset="0"/>
              </a:rPr>
              <a:t>Lzm’n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err="1" smtClean="0">
                <a:latin typeface="Georgia" panose="02040502050405020303" pitchFamily="18" charset="0"/>
              </a:rPr>
              <a:t>que</a:t>
            </a:r>
            <a:r>
              <a:rPr lang="en-US" sz="2500" dirty="0" smtClean="0">
                <a:latin typeface="Georgia" panose="02040502050405020303" pitchFamily="18" charset="0"/>
              </a:rPr>
              <a:t> </a:t>
            </a:r>
            <a:r>
              <a:rPr lang="en-US" sz="2500" dirty="0" err="1" smtClean="0">
                <a:latin typeface="Georgia" panose="02040502050405020303" pitchFamily="18" charset="0"/>
              </a:rPr>
              <a:t>significa</a:t>
            </a:r>
            <a:r>
              <a:rPr lang="en-US" sz="2500" dirty="0" smtClean="0">
                <a:latin typeface="Georgia" panose="02040502050405020303" pitchFamily="18" charset="0"/>
              </a:rPr>
              <a:t> “</a:t>
            </a:r>
            <a:r>
              <a:rPr lang="en-US" sz="2500" dirty="0" err="1" smtClean="0">
                <a:latin typeface="Georgia" panose="02040502050405020303" pitchFamily="18" charset="0"/>
              </a:rPr>
              <a:t>tiempo</a:t>
            </a:r>
            <a:r>
              <a:rPr lang="en-US" sz="2500" dirty="0" smtClean="0">
                <a:latin typeface="Georgia" panose="02040502050405020303" pitchFamily="18" charset="0"/>
              </a:rPr>
              <a:t>”/ “</a:t>
            </a:r>
            <a:r>
              <a:rPr lang="en-US" sz="2500" dirty="0" err="1" smtClean="0">
                <a:latin typeface="Georgia" panose="02040502050405020303" pitchFamily="18" charset="0"/>
              </a:rPr>
              <a:t>época</a:t>
            </a:r>
            <a:r>
              <a:rPr lang="en-US" sz="2500" dirty="0" smtClean="0">
                <a:latin typeface="Georgia" panose="02040502050405020303" pitchFamily="18" charset="0"/>
              </a:rPr>
              <a:t>”.</a:t>
            </a:r>
            <a:endParaRPr lang="en-US" sz="2500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375" y="41780"/>
            <a:ext cx="8594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Georgia" pitchFamily="18" charset="0"/>
              </a:rPr>
              <a:t>La influencia lingüística de la lengua árabe en el castellano (cont.)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970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>
                <a:latin typeface="Georgia" pitchFamily="18" charset="0"/>
              </a:rPr>
              <a:t>La influencia lingüística de la lengua árabe en el castellano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52601"/>
            <a:ext cx="8763000" cy="4356100"/>
          </a:xfrm>
        </p:spPr>
        <p:txBody>
          <a:bodyPr>
            <a:normAutofit/>
          </a:bodyPr>
          <a:lstStyle/>
          <a:p>
            <a:r>
              <a:rPr lang="es-ES" dirty="0">
                <a:latin typeface="Georgia" panose="02040502050405020303" pitchFamily="18" charset="0"/>
              </a:rPr>
              <a:t>La </a:t>
            </a:r>
            <a:r>
              <a:rPr lang="es-ES" dirty="0" smtClean="0">
                <a:latin typeface="Georgia" panose="02040502050405020303" pitchFamily="18" charset="0"/>
              </a:rPr>
              <a:t>interpretación </a:t>
            </a:r>
            <a:r>
              <a:rPr lang="es-ES" dirty="0">
                <a:latin typeface="Georgia" panose="02040502050405020303" pitchFamily="18" charset="0"/>
              </a:rPr>
              <a:t>de la jarcha</a:t>
            </a:r>
            <a:r>
              <a:rPr lang="es-ES" dirty="0" smtClean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endParaRPr lang="es-ES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s-ES" sz="2800" dirty="0">
                <a:latin typeface="Georgia" panose="02040502050405020303" pitchFamily="18" charset="0"/>
              </a:rPr>
              <a:t>1 Ven dueño mío, ven</a:t>
            </a:r>
            <a:r>
              <a:rPr lang="es-ES" sz="2800" dirty="0" smtClean="0">
                <a:latin typeface="Georgia" panose="02040502050405020303" pitchFamily="18" charset="0"/>
              </a:rPr>
              <a:t>,</a:t>
            </a:r>
            <a:endParaRPr lang="es-ES" sz="28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s-ES" sz="2800" dirty="0" smtClean="0">
                <a:latin typeface="Georgia" panose="02040502050405020303" pitchFamily="18" charset="0"/>
              </a:rPr>
              <a:t>2 porque </a:t>
            </a:r>
            <a:r>
              <a:rPr lang="es-ES" sz="2800" dirty="0">
                <a:latin typeface="Georgia" panose="02040502050405020303" pitchFamily="18" charset="0"/>
              </a:rPr>
              <a:t>el amor es un gran bien</a:t>
            </a:r>
          </a:p>
          <a:p>
            <a:pPr marL="0" indent="0" algn="ctr">
              <a:buNone/>
            </a:pPr>
            <a:r>
              <a:rPr lang="es-ES" sz="2800" dirty="0" smtClean="0">
                <a:latin typeface="Georgia" panose="02040502050405020303" pitchFamily="18" charset="0"/>
              </a:rPr>
              <a:t>3 </a:t>
            </a:r>
            <a:r>
              <a:rPr lang="es-ES" sz="2800" dirty="0">
                <a:latin typeface="Georgia" panose="02040502050405020303" pitchFamily="18" charset="0"/>
              </a:rPr>
              <a:t>que nos depara esta época</a:t>
            </a:r>
          </a:p>
          <a:p>
            <a:pPr marL="0" indent="0" algn="ctr">
              <a:buNone/>
            </a:pPr>
            <a:r>
              <a:rPr lang="es-ES" sz="2800" dirty="0" smtClean="0">
                <a:latin typeface="Georgia" panose="02040502050405020303" pitchFamily="18" charset="0"/>
              </a:rPr>
              <a:t>4 </a:t>
            </a:r>
            <a:r>
              <a:rPr lang="es-ES" sz="2800" dirty="0">
                <a:latin typeface="Georgia" panose="02040502050405020303" pitchFamily="18" charset="0"/>
              </a:rPr>
              <a:t>ven al hijo de </a:t>
            </a:r>
            <a:r>
              <a:rPr lang="es-ES" sz="2800" dirty="0" err="1">
                <a:latin typeface="Georgia" panose="02040502050405020303" pitchFamily="18" charset="0"/>
              </a:rPr>
              <a:t>Ibn</a:t>
            </a:r>
            <a:r>
              <a:rPr lang="es-ES" sz="2800" dirty="0">
                <a:latin typeface="Georgia" panose="02040502050405020303" pitchFamily="18" charset="0"/>
              </a:rPr>
              <a:t> al-</a:t>
            </a:r>
            <a:r>
              <a:rPr lang="es-ES" sz="2800" dirty="0" err="1">
                <a:latin typeface="Georgia" panose="02040502050405020303" pitchFamily="18" charset="0"/>
              </a:rPr>
              <a:t>Dayyan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1161</Words>
  <Application>Microsoft Office PowerPoint</Application>
  <PresentationFormat>On-screen Show (4:3)</PresentationFormat>
  <Paragraphs>134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La relación lingüística entre el árabe y el español    Sarah Alnazer Consejera: Dra. Gabriela C. Zapata </vt:lpstr>
      <vt:lpstr>Organización de la presentación </vt:lpstr>
      <vt:lpstr>Objetivo del estudio</vt:lpstr>
      <vt:lpstr>La presencia árabe en la península ibérica </vt:lpstr>
      <vt:lpstr>La presencia árabe en la península Al Ándalus </vt:lpstr>
      <vt:lpstr>La influencia lingüística de la lengua árabe en el castellano</vt:lpstr>
      <vt:lpstr>Slide 7</vt:lpstr>
      <vt:lpstr>Slide 8</vt:lpstr>
      <vt:lpstr>La influencia lingüística de la lengua árabe en el castellano (cont.)</vt:lpstr>
      <vt:lpstr>La influencia lingüística de la lengua árabe en el castellano (cont.)</vt:lpstr>
      <vt:lpstr>La influencia lingüística de la lengua árabe en el castellano (cont.)</vt:lpstr>
      <vt:lpstr>La influencia lingüística de la lengua árabe en el castellano (cont.)</vt:lpstr>
      <vt:lpstr>Slide 13</vt:lpstr>
      <vt:lpstr>Slide 14</vt:lpstr>
      <vt:lpstr>  La influencia lingüística de la lengua árabe en el castellano (cont.)  </vt:lpstr>
      <vt:lpstr> La influencia lingüística de la lengua árabe en el castellano (cont.) </vt:lpstr>
      <vt:lpstr> La influencia lingüística de la lengua árabe en el castellano (cont.) </vt:lpstr>
      <vt:lpstr> La influencia lingüística de la lengua árabe en el castellano (cont.) </vt:lpstr>
      <vt:lpstr>Slide 19</vt:lpstr>
      <vt:lpstr>Referenicias </vt:lpstr>
      <vt:lpstr>Slide 21</vt:lpstr>
    </vt:vector>
  </TitlesOfParts>
  <Company>CSUMB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Lewis</dc:creator>
  <cp:lastModifiedBy>Sarah</cp:lastModifiedBy>
  <cp:revision>36</cp:revision>
  <dcterms:created xsi:type="dcterms:W3CDTF">2014-02-11T22:43:50Z</dcterms:created>
  <dcterms:modified xsi:type="dcterms:W3CDTF">2016-05-13T22:35:08Z</dcterms:modified>
</cp:coreProperties>
</file>