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C5ABE1-1D32-4540-A774-70E9B6FC2CF3}" type="datetimeFigureOut">
              <a:rPr lang="es-ES" smtClean="0"/>
              <a:pPr/>
              <a:t>06/02/2016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3BD8E4-7F56-794E-B0CC-E814BEAFB831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Introducción a la Interpretación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3365" y="4842275"/>
            <a:ext cx="3309803" cy="1179384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Victoria Montes</a:t>
            </a:r>
          </a:p>
          <a:p>
            <a:r>
              <a:rPr lang="es-ES" dirty="0" smtClean="0"/>
              <a:t>Sarah </a:t>
            </a:r>
            <a:r>
              <a:rPr lang="es-ES" dirty="0" err="1" smtClean="0"/>
              <a:t>Alnazer</a:t>
            </a:r>
            <a:r>
              <a:rPr lang="es-ES" smtClean="0"/>
              <a:t> </a:t>
            </a:r>
            <a:endParaRPr lang="es-ES" dirty="0" smtClean="0"/>
          </a:p>
          <a:p>
            <a:r>
              <a:rPr lang="es-ES" dirty="0"/>
              <a:t>Carlota </a:t>
            </a:r>
            <a:r>
              <a:rPr lang="es-ES" dirty="0" smtClean="0"/>
              <a:t>Rico</a:t>
            </a:r>
          </a:p>
          <a:p>
            <a:r>
              <a:rPr lang="es-ES" dirty="0" smtClean="0"/>
              <a:t>Mónica Vila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873152" y="1474229"/>
            <a:ext cx="3413231" cy="1158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ES" b="1" u="sng" dirty="0" smtClean="0"/>
              <a:t>Visita del presidente del Comité Olímpico Internacional</a:t>
            </a:r>
            <a:endParaRPr lang="es-ES" b="1" u="sng" dirty="0"/>
          </a:p>
        </p:txBody>
      </p:sp>
      <p:pic>
        <p:nvPicPr>
          <p:cNvPr id="5" name="Imagen 4" descr="olimpiad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21" y="3271035"/>
            <a:ext cx="3776962" cy="22792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042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637587"/>
            <a:ext cx="7024744" cy="1143000"/>
          </a:xfrm>
        </p:spPr>
        <p:txBody>
          <a:bodyPr>
            <a:normAutofit/>
          </a:bodyPr>
          <a:lstStyle/>
          <a:p>
            <a:r>
              <a:rPr lang="es-ES" sz="2000" b="1" dirty="0" err="1"/>
              <a:t>Paralenguaje</a:t>
            </a:r>
            <a:r>
              <a:rPr lang="es-ES" sz="2000" b="1" dirty="0"/>
              <a:t> y </a:t>
            </a:r>
            <a:r>
              <a:rPr lang="es-ES" sz="2000" b="1" dirty="0" err="1"/>
              <a:t>comunicación</a:t>
            </a:r>
            <a:r>
              <a:rPr lang="es-ES" sz="2000" b="1" dirty="0"/>
              <a:t> no verbal 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8221" y="2170664"/>
            <a:ext cx="6777317" cy="3508977"/>
          </a:xfrm>
        </p:spPr>
        <p:txBody>
          <a:bodyPr/>
          <a:lstStyle/>
          <a:p>
            <a:pPr lvl="0">
              <a:buNone/>
            </a:pPr>
            <a:r>
              <a:rPr lang="es-ES" dirty="0" smtClean="0"/>
              <a:t>1. La entonación.</a:t>
            </a:r>
            <a:endParaRPr lang="en-US" dirty="0" smtClean="0"/>
          </a:p>
          <a:p>
            <a:pPr lvl="0">
              <a:buNone/>
            </a:pPr>
            <a:r>
              <a:rPr lang="es-ES" dirty="0" smtClean="0"/>
              <a:t>2. El volumen. </a:t>
            </a:r>
          </a:p>
          <a:p>
            <a:pPr lvl="0">
              <a:buNone/>
            </a:pPr>
            <a:r>
              <a:rPr lang="en-US" dirty="0" smtClean="0"/>
              <a:t>3.</a:t>
            </a:r>
            <a:r>
              <a:rPr lang="es-ES" dirty="0" smtClean="0"/>
              <a:t>El ritmo. </a:t>
            </a:r>
            <a:endParaRPr lang="en-US" dirty="0" smtClean="0"/>
          </a:p>
          <a:p>
            <a:pPr lvl="0">
              <a:buNone/>
            </a:pPr>
            <a:r>
              <a:rPr lang="es-ES" dirty="0" smtClean="0"/>
              <a:t>___________</a:t>
            </a:r>
          </a:p>
          <a:p>
            <a:pPr marL="525780" lvl="0" indent="-457200">
              <a:buNone/>
            </a:pPr>
            <a:r>
              <a:rPr lang="es-ES" dirty="0" smtClean="0"/>
              <a:t>Parece muy tranquilo. </a:t>
            </a:r>
            <a:endParaRPr lang="en-US" dirty="0" smtClean="0"/>
          </a:p>
          <a:p>
            <a:pPr lvl="0">
              <a:buNone/>
            </a:pPr>
            <a:r>
              <a:rPr lang="es-ES" dirty="0" smtClean="0"/>
              <a:t>mira a su público para hacer</a:t>
            </a:r>
          </a:p>
          <a:p>
            <a:pPr lvl="0">
              <a:buNone/>
            </a:pPr>
            <a:r>
              <a:rPr lang="es-ES" dirty="0" smtClean="0"/>
              <a:t>un contacto visual con ellos. </a:t>
            </a:r>
            <a:endParaRPr lang="en-U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4370" y="1780587"/>
            <a:ext cx="3496234" cy="389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84877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200" dirty="0"/>
              <a:t>-  Modalidad o </a:t>
            </a:r>
            <a:r>
              <a:rPr lang="es-ES" sz="1200" b="1" dirty="0"/>
              <a:t>modalidades de </a:t>
            </a:r>
            <a:r>
              <a:rPr lang="es-ES" sz="1200" b="1" dirty="0" err="1"/>
              <a:t>interpretación</a:t>
            </a:r>
            <a:r>
              <a:rPr lang="es-ES" sz="1200" b="1" dirty="0"/>
              <a:t> </a:t>
            </a:r>
            <a:r>
              <a:rPr lang="es-ES" sz="1200" dirty="0"/>
              <a:t>posibles y </a:t>
            </a:r>
            <a:r>
              <a:rPr lang="es-ES" sz="1200" dirty="0" err="1"/>
              <a:t>número</a:t>
            </a:r>
            <a:r>
              <a:rPr lang="es-ES" sz="1200" dirty="0"/>
              <a:t> de </a:t>
            </a:r>
            <a:r>
              <a:rPr lang="es-ES" sz="1200" dirty="0" err="1"/>
              <a:t>intérpretes</a:t>
            </a:r>
            <a:r>
              <a:rPr lang="es-ES" sz="1200" dirty="0"/>
              <a:t> necesarios </a:t>
            </a:r>
            <a:br>
              <a:rPr lang="es-ES" sz="1200" dirty="0"/>
            </a:br>
            <a:endParaRPr lang="es-ES" sz="1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91540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1200" dirty="0"/>
              <a:t>-  Factores interculturales: </a:t>
            </a:r>
            <a:r>
              <a:rPr lang="es-ES" sz="1200" dirty="0" err="1"/>
              <a:t>ubicación</a:t>
            </a:r>
            <a:r>
              <a:rPr lang="es-ES" sz="1200" dirty="0"/>
              <a:t> de la </a:t>
            </a:r>
            <a:r>
              <a:rPr lang="es-ES" sz="1200" dirty="0" err="1"/>
              <a:t>situación</a:t>
            </a:r>
            <a:r>
              <a:rPr lang="es-ES" sz="1200" dirty="0"/>
              <a:t> interpretativa en las distintas </a:t>
            </a:r>
            <a:r>
              <a:rPr lang="es-ES" sz="1200" b="1" dirty="0"/>
              <a:t>escalas del continuo universalidad vs. especificidad cultural </a:t>
            </a:r>
            <a:r>
              <a:rPr lang="es-ES" sz="1200" dirty="0"/>
              <a:t>establecidas por </a:t>
            </a:r>
            <a:r>
              <a:rPr lang="es-ES" sz="1200" dirty="0" err="1"/>
              <a:t>Bistra</a:t>
            </a:r>
            <a:r>
              <a:rPr lang="es-ES" sz="1200" dirty="0"/>
              <a:t> </a:t>
            </a:r>
            <a:r>
              <a:rPr lang="es-ES" sz="1200" dirty="0" err="1"/>
              <a:t>Alexieva</a:t>
            </a:r>
            <a:r>
              <a:rPr lang="es-ES" sz="1200" dirty="0"/>
              <a:t> (distancia vs. proximidad, no </a:t>
            </a:r>
            <a:r>
              <a:rPr lang="es-ES" sz="1200" dirty="0" err="1"/>
              <a:t>implicación</a:t>
            </a:r>
            <a:r>
              <a:rPr lang="es-ES" sz="1200" dirty="0"/>
              <a:t> vs. </a:t>
            </a:r>
            <a:r>
              <a:rPr lang="es-ES" sz="1200" dirty="0" err="1"/>
              <a:t>implicación</a:t>
            </a:r>
            <a:r>
              <a:rPr lang="es-ES" sz="1200" dirty="0"/>
              <a:t>, igualdad/solidaridad vs. desigualdad/poder, formalidad vs. informalidad, </a:t>
            </a:r>
            <a:r>
              <a:rPr lang="es-ES" sz="1200" dirty="0" err="1"/>
              <a:t>escrituralidad</a:t>
            </a:r>
            <a:r>
              <a:rPr lang="es-ES" sz="1200" dirty="0"/>
              <a:t> vs. oralidad, </a:t>
            </a:r>
            <a:r>
              <a:rPr lang="es-ES" sz="1200" dirty="0" err="1"/>
              <a:t>cooperación</a:t>
            </a:r>
            <a:r>
              <a:rPr lang="es-ES" sz="1200" dirty="0"/>
              <a:t>/claridad en la </a:t>
            </a:r>
            <a:r>
              <a:rPr lang="es-ES" sz="1200" dirty="0" err="1"/>
              <a:t>expresión</a:t>
            </a:r>
            <a:r>
              <a:rPr lang="es-ES" sz="1200" dirty="0"/>
              <a:t> vs. </a:t>
            </a:r>
            <a:r>
              <a:rPr lang="es-ES" sz="1200" dirty="0" err="1"/>
              <a:t>obstrucción</a:t>
            </a:r>
            <a:r>
              <a:rPr lang="es-ES" sz="1200" dirty="0"/>
              <a:t>/ oscuridad en la </a:t>
            </a:r>
            <a:r>
              <a:rPr lang="es-ES" sz="1200" dirty="0" err="1"/>
              <a:t>expresión</a:t>
            </a:r>
            <a:r>
              <a:rPr lang="es-ES" sz="1200" dirty="0"/>
              <a:t> y objetivos compartidos vs. objetivos discordantes) </a:t>
            </a:r>
            <a:br>
              <a:rPr lang="es-ES" sz="1200" dirty="0"/>
            </a:br>
            <a:endParaRPr lang="es-ES" sz="1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3563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75431"/>
          </a:xfrm>
        </p:spPr>
        <p:txBody>
          <a:bodyPr/>
          <a:lstStyle/>
          <a:p>
            <a:pPr algn="ctr"/>
            <a:r>
              <a:rPr lang="es-ES" b="1" dirty="0" smtClean="0"/>
              <a:t>Índice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0474" y="1803094"/>
            <a:ext cx="7597556" cy="4320627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s-ES" sz="1800" b="1" dirty="0" smtClean="0"/>
              <a:t>Presentación del evento</a:t>
            </a:r>
          </a:p>
          <a:p>
            <a:pPr>
              <a:lnSpc>
                <a:spcPct val="200000"/>
              </a:lnSpc>
            </a:pPr>
            <a:r>
              <a:rPr lang="es-ES" sz="1800" b="1" dirty="0" smtClean="0"/>
              <a:t>Objetivo global, </a:t>
            </a:r>
            <a:r>
              <a:rPr lang="es-ES" sz="1800" b="1" dirty="0" err="1" smtClean="0"/>
              <a:t>líneas</a:t>
            </a:r>
            <a:r>
              <a:rPr lang="es-ES" sz="1800" b="1" dirty="0" smtClean="0"/>
              <a:t> </a:t>
            </a:r>
            <a:r>
              <a:rPr lang="es-ES" sz="1800" b="1" dirty="0" err="1"/>
              <a:t>temáticas</a:t>
            </a:r>
            <a:r>
              <a:rPr lang="es-ES" sz="1800" b="1" dirty="0"/>
              <a:t> generales </a:t>
            </a:r>
            <a:r>
              <a:rPr lang="es-ES" sz="1800" b="1" dirty="0" smtClean="0"/>
              <a:t>y protocolo </a:t>
            </a:r>
            <a:r>
              <a:rPr lang="es-ES" sz="1800" dirty="0" smtClean="0"/>
              <a:t>(Mónica)</a:t>
            </a:r>
          </a:p>
          <a:p>
            <a:pPr>
              <a:lnSpc>
                <a:spcPct val="200000"/>
              </a:lnSpc>
            </a:pPr>
            <a:r>
              <a:rPr lang="es-ES" sz="1800" b="1" dirty="0" err="1" smtClean="0"/>
              <a:t>Situación</a:t>
            </a:r>
            <a:r>
              <a:rPr lang="es-ES" sz="1800" b="1" dirty="0" smtClean="0"/>
              <a:t>, percepciones </a:t>
            </a:r>
            <a:r>
              <a:rPr lang="es-ES" sz="1800" b="1" dirty="0"/>
              <a:t>del entorno </a:t>
            </a:r>
            <a:r>
              <a:rPr lang="es-ES" sz="1800" b="1" dirty="0" smtClean="0"/>
              <a:t>y escalas </a:t>
            </a:r>
            <a:r>
              <a:rPr lang="es-ES" sz="1800" dirty="0" smtClean="0"/>
              <a:t>(Victoria)</a:t>
            </a:r>
            <a:endParaRPr lang="es-ES" sz="1800" dirty="0"/>
          </a:p>
          <a:p>
            <a:pPr>
              <a:lnSpc>
                <a:spcPct val="200000"/>
              </a:lnSpc>
            </a:pPr>
            <a:r>
              <a:rPr lang="es-ES" sz="1800" b="1" dirty="0" smtClean="0"/>
              <a:t>Elementos </a:t>
            </a:r>
            <a:r>
              <a:rPr lang="es-ES" sz="1800" b="1" dirty="0"/>
              <a:t>del acto </a:t>
            </a:r>
            <a:r>
              <a:rPr lang="es-ES" sz="1800" b="1" dirty="0" smtClean="0"/>
              <a:t>comunicativo, </a:t>
            </a:r>
            <a:r>
              <a:rPr lang="es-ES" sz="1800" b="1" dirty="0" err="1" smtClean="0"/>
              <a:t>paralenguaje</a:t>
            </a:r>
            <a:r>
              <a:rPr lang="es-ES" sz="1800" b="1" dirty="0" smtClean="0"/>
              <a:t> </a:t>
            </a:r>
            <a:r>
              <a:rPr lang="es-ES" sz="1800" b="1" dirty="0"/>
              <a:t>y </a:t>
            </a:r>
            <a:r>
              <a:rPr lang="es-ES" sz="1800" b="1" dirty="0" err="1"/>
              <a:t>comunicación</a:t>
            </a:r>
            <a:r>
              <a:rPr lang="es-ES" sz="1800" b="1" dirty="0"/>
              <a:t> no verbal </a:t>
            </a:r>
            <a:r>
              <a:rPr lang="es-ES" sz="1800" b="1" dirty="0" smtClean="0"/>
              <a:t>y X </a:t>
            </a:r>
            <a:r>
              <a:rPr lang="es-ES" sz="1800" dirty="0" smtClean="0"/>
              <a:t>(Sara) </a:t>
            </a:r>
          </a:p>
          <a:p>
            <a:pPr>
              <a:lnSpc>
                <a:spcPct val="200000"/>
              </a:lnSpc>
            </a:pPr>
            <a:r>
              <a:rPr lang="es-ES" sz="1800" b="1" dirty="0" smtClean="0"/>
              <a:t>Funciones </a:t>
            </a:r>
            <a:r>
              <a:rPr lang="es-ES" sz="1800" b="1" dirty="0"/>
              <a:t>del </a:t>
            </a:r>
            <a:r>
              <a:rPr lang="es-ES" sz="1800" b="1" dirty="0" smtClean="0"/>
              <a:t>lenguaje, </a:t>
            </a:r>
            <a:r>
              <a:rPr lang="es-ES" sz="1800" b="1" dirty="0" err="1" smtClean="0"/>
              <a:t>odalidades</a:t>
            </a:r>
            <a:r>
              <a:rPr lang="es-ES" sz="1800" b="1" dirty="0" smtClean="0"/>
              <a:t> </a:t>
            </a:r>
            <a:r>
              <a:rPr lang="es-ES" sz="1800" b="1" dirty="0"/>
              <a:t>de </a:t>
            </a:r>
            <a:r>
              <a:rPr lang="es-ES" sz="1800" b="1" dirty="0" err="1" smtClean="0"/>
              <a:t>interpretación</a:t>
            </a:r>
            <a:r>
              <a:rPr lang="es-ES" sz="1800" b="1" dirty="0" smtClean="0"/>
              <a:t> y X </a:t>
            </a:r>
            <a:r>
              <a:rPr lang="es-ES" sz="1800" dirty="0" smtClean="0"/>
              <a:t>(Carlota)</a:t>
            </a:r>
            <a:endParaRPr lang="es-ES" sz="1800" dirty="0"/>
          </a:p>
        </p:txBody>
      </p:sp>
    </p:spTree>
    <p:extLst>
      <p:ext uri="{BB962C8B-B14F-4D97-AF65-F5344CB8AC3E}">
        <p14:creationId xmlns="" xmlns:p14="http://schemas.microsoft.com/office/powerpoint/2010/main" val="422159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El presidente del COI visita Murcia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lnSpc>
                <a:spcPct val="90000"/>
              </a:lnSpc>
              <a:buNone/>
            </a:pPr>
            <a:r>
              <a:rPr lang="es-ES" sz="1600" dirty="0"/>
              <a:t>El presidente del Comité Olímpico Internacional (COI), Thomas Bach, </a:t>
            </a:r>
            <a:r>
              <a:rPr lang="es-ES" sz="1600" dirty="0" smtClean="0"/>
              <a:t>fue investido </a:t>
            </a:r>
            <a:r>
              <a:rPr lang="es-ES" sz="1600" dirty="0"/>
              <a:t>Doctor Honoris Causa por la Universidad Católica San Antonio de Murcia (UCAM</a:t>
            </a:r>
            <a:r>
              <a:rPr lang="es-ES" sz="1600" dirty="0" smtClean="0"/>
              <a:t>).</a:t>
            </a:r>
          </a:p>
          <a:p>
            <a:pPr marL="68580" indent="0" algn="just">
              <a:lnSpc>
                <a:spcPct val="90000"/>
              </a:lnSpc>
              <a:buNone/>
            </a:pPr>
            <a:endParaRPr lang="es-ES" sz="1600" dirty="0"/>
          </a:p>
          <a:p>
            <a:pPr marL="68580" indent="0" algn="just">
              <a:lnSpc>
                <a:spcPct val="90000"/>
              </a:lnSpc>
              <a:buNone/>
            </a:pPr>
            <a:r>
              <a:rPr lang="es-ES" sz="1600" dirty="0" smtClean="0"/>
              <a:t>Aprovechó la ocasión para indicar que Madrid es una gran candidata para la celebración de los Juegos Olímpicos ya que cuenta con todas las infraestructuras y condiciones.</a:t>
            </a:r>
          </a:p>
          <a:p>
            <a:pPr marL="68580" indent="0" algn="just">
              <a:lnSpc>
                <a:spcPct val="90000"/>
              </a:lnSpc>
              <a:buNone/>
            </a:pPr>
            <a:endParaRPr lang="es-ES" sz="1600" dirty="0"/>
          </a:p>
          <a:p>
            <a:pPr marL="68580" indent="0" algn="just">
              <a:lnSpc>
                <a:spcPct val="90000"/>
              </a:lnSpc>
              <a:buNone/>
            </a:pPr>
            <a:r>
              <a:rPr lang="es-ES" sz="1600" dirty="0" smtClean="0"/>
              <a:t>Recordó que a Barcelona le costó muchos intentos hasta que finalmente consiguió acoger los Juegos Olímpicos de 1992.</a:t>
            </a:r>
          </a:p>
          <a:p>
            <a:pPr marL="68580" indent="0" algn="just">
              <a:lnSpc>
                <a:spcPct val="90000"/>
              </a:lnSpc>
              <a:buNone/>
            </a:pPr>
            <a:endParaRPr lang="es-ES" sz="1600" dirty="0"/>
          </a:p>
          <a:p>
            <a:pPr marL="68580" indent="0" algn="just">
              <a:lnSpc>
                <a:spcPct val="90000"/>
              </a:lnSpc>
              <a:buNone/>
            </a:pPr>
            <a:r>
              <a:rPr lang="es-ES" sz="1600" dirty="0" smtClean="0"/>
              <a:t>Por ultimo, indicó que el </a:t>
            </a:r>
            <a:r>
              <a:rPr lang="es-ES" sz="1600" dirty="0"/>
              <a:t>movimiento olímpico en España es muy fuerte gracias al excelente trabajo que hace el Comité Olímpico Español. </a:t>
            </a:r>
            <a:endParaRPr lang="es-E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176628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/>
              <a:t/>
            </a:r>
            <a:br>
              <a:rPr lang="es-ES" sz="2000" b="1" dirty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/>
              <a:t/>
            </a:r>
            <a:br>
              <a:rPr lang="es-ES" sz="2000" b="1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b="1" dirty="0"/>
              <a:t>Objetivo global </a:t>
            </a:r>
            <a:r>
              <a:rPr lang="es-ES" sz="2000" dirty="0"/>
              <a:t>del acto comunicativo y sus implicaciones para el </a:t>
            </a:r>
            <a:r>
              <a:rPr lang="es-ES" sz="2000" dirty="0" err="1"/>
              <a:t>intérprete</a:t>
            </a:r>
            <a:r>
              <a:rPr lang="es-ES" sz="2000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9657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14434"/>
            <a:ext cx="7024744" cy="1456230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1800" b="1" dirty="0"/>
              <a:t/>
            </a:r>
            <a:br>
              <a:rPr lang="es-ES" sz="1800" b="1" dirty="0"/>
            </a:br>
            <a:r>
              <a:rPr lang="es-ES" sz="1800" b="1" dirty="0" smtClean="0"/>
              <a:t/>
            </a:r>
            <a:br>
              <a:rPr lang="es-ES" sz="1800" b="1" dirty="0" smtClean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1800" b="1" dirty="0" err="1"/>
              <a:t>Líneas</a:t>
            </a:r>
            <a:r>
              <a:rPr lang="es-ES" sz="1800" b="1" dirty="0"/>
              <a:t> </a:t>
            </a:r>
            <a:r>
              <a:rPr lang="es-ES" sz="1800" b="1" dirty="0" err="1"/>
              <a:t>temáticas</a:t>
            </a:r>
            <a:r>
              <a:rPr lang="es-ES" sz="1800" b="1" dirty="0"/>
              <a:t> generales </a:t>
            </a:r>
            <a:r>
              <a:rPr lang="es-ES" sz="1800" dirty="0"/>
              <a:t>que se </a:t>
            </a:r>
            <a:r>
              <a:rPr lang="es-ES" sz="1800" dirty="0" err="1"/>
              <a:t>abordarán</a:t>
            </a:r>
            <a:r>
              <a:rPr lang="es-ES" sz="1800" dirty="0"/>
              <a:t> en el evento comunicativo y grado de </a:t>
            </a:r>
            <a:br>
              <a:rPr lang="es-ES" sz="1800" dirty="0"/>
            </a:br>
            <a:r>
              <a:rPr lang="es-ES" sz="1800" dirty="0" err="1"/>
              <a:t>especialización</a:t>
            </a:r>
            <a:r>
              <a:rPr lang="es-ES" sz="1800" dirty="0"/>
              <a:t> </a:t>
            </a:r>
            <a:r>
              <a:rPr lang="es-ES" sz="1800" dirty="0" err="1"/>
              <a:t>terminológica</a:t>
            </a:r>
            <a:r>
              <a:rPr lang="es-ES" sz="1800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6103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400" b="1" dirty="0"/>
              <a:t>Percepciones del entorno </a:t>
            </a:r>
            <a:r>
              <a:rPr lang="es-ES" sz="1400" dirty="0"/>
              <a:t>(en </a:t>
            </a:r>
            <a:r>
              <a:rPr lang="es-ES" sz="1400" dirty="0" err="1"/>
              <a:t>relación</a:t>
            </a:r>
            <a:r>
              <a:rPr lang="es-ES" sz="1400" dirty="0"/>
              <a:t> con la </a:t>
            </a:r>
            <a:r>
              <a:rPr lang="es-ES" sz="1400" dirty="0" err="1"/>
              <a:t>ubicación</a:t>
            </a:r>
            <a:r>
              <a:rPr lang="es-ES" sz="1400" dirty="0"/>
              <a:t> de la sala, el mobiliario, la </a:t>
            </a:r>
            <a:r>
              <a:rPr lang="es-ES" sz="1400" dirty="0" err="1"/>
              <a:t>disposición</a:t>
            </a:r>
            <a:r>
              <a:rPr lang="es-ES" sz="1400" dirty="0"/>
              <a:t> y </a:t>
            </a:r>
            <a:r>
              <a:rPr lang="es-ES" sz="1400" dirty="0" err="1"/>
              <a:t>número</a:t>
            </a:r>
            <a:r>
              <a:rPr lang="es-ES" sz="1400" dirty="0"/>
              <a:t> de participantes, etc.) </a:t>
            </a:r>
            <a:br>
              <a:rPr lang="es-ES" sz="1400" dirty="0"/>
            </a:br>
            <a:endParaRPr lang="es-ES" sz="1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9088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1800" b="1" dirty="0" err="1"/>
              <a:t>Situación</a:t>
            </a:r>
            <a:r>
              <a:rPr lang="es-ES" sz="1800" b="1" dirty="0"/>
              <a:t> </a:t>
            </a:r>
            <a:r>
              <a:rPr lang="es-ES" sz="1800" dirty="0"/>
              <a:t>(</a:t>
            </a:r>
            <a:r>
              <a:rPr lang="es-ES" sz="1800" dirty="0" err="1"/>
              <a:t>descripción</a:t>
            </a:r>
            <a:r>
              <a:rPr lang="es-ES" sz="1800" dirty="0"/>
              <a:t> y </a:t>
            </a:r>
            <a:r>
              <a:rPr lang="es-ES" sz="1800" dirty="0" err="1"/>
              <a:t>acotación</a:t>
            </a:r>
            <a:r>
              <a:rPr lang="es-ES" sz="1800" dirty="0"/>
              <a:t> </a:t>
            </a:r>
            <a:r>
              <a:rPr lang="es-ES" sz="1800" dirty="0" err="1"/>
              <a:t>más</a:t>
            </a:r>
            <a:r>
              <a:rPr lang="es-ES" sz="1800" dirty="0"/>
              <a:t> </a:t>
            </a:r>
            <a:r>
              <a:rPr lang="es-ES" sz="1800" dirty="0" err="1"/>
              <a:t>específica</a:t>
            </a:r>
            <a:r>
              <a:rPr lang="es-ES" sz="1800" dirty="0"/>
              <a:t> de las circunstancias espaciales y temporales del caso de estudio: </a:t>
            </a:r>
            <a:r>
              <a:rPr lang="es-ES" sz="1800" dirty="0" err="1"/>
              <a:t>carácter</a:t>
            </a:r>
            <a:r>
              <a:rPr lang="es-ES" sz="1800" dirty="0"/>
              <a:t> </a:t>
            </a:r>
            <a:r>
              <a:rPr lang="es-ES" sz="1800" dirty="0" err="1"/>
              <a:t>estático</a:t>
            </a:r>
            <a:r>
              <a:rPr lang="es-ES" sz="1800" dirty="0"/>
              <a:t> o </a:t>
            </a:r>
            <a:r>
              <a:rPr lang="es-ES" sz="1800" dirty="0" err="1"/>
              <a:t>dinámico</a:t>
            </a:r>
            <a:r>
              <a:rPr lang="es-ES" sz="1800" dirty="0"/>
              <a:t> de la </a:t>
            </a:r>
            <a:r>
              <a:rPr lang="es-ES" sz="1800" dirty="0" err="1"/>
              <a:t>interacción</a:t>
            </a:r>
            <a:r>
              <a:rPr lang="es-ES" sz="1800" dirty="0"/>
              <a:t>, </a:t>
            </a:r>
            <a:r>
              <a:rPr lang="es-ES" sz="1800" dirty="0" err="1"/>
              <a:t>duración</a:t>
            </a:r>
            <a:r>
              <a:rPr lang="es-ES" sz="1800" dirty="0"/>
              <a:t> del evento comunicativo, etc.) </a:t>
            </a:r>
            <a:br>
              <a:rPr lang="es-ES" sz="1800" dirty="0"/>
            </a:br>
            <a:endParaRPr lang="es-ES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0303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800" b="1" dirty="0"/>
              <a:t>Elementos del acto comunicativo (emisor, receptor, canal, etc.) </a:t>
            </a:r>
            <a:br>
              <a:rPr lang="es-ES" sz="1800" b="1" dirty="0"/>
            </a:br>
            <a:endParaRPr lang="es-ES" sz="1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dirty="0" smtClean="0"/>
              <a:t>Elementos del acto comunicativo (emisor, receptor, canal, etc.)</a:t>
            </a:r>
            <a:br>
              <a:rPr lang="es-ES" dirty="0" smtClean="0"/>
            </a:br>
            <a:r>
              <a:rPr lang="es-ES" dirty="0" smtClean="0"/>
              <a:t>1. CONTEXTO</a:t>
            </a:r>
            <a:endParaRPr lang="en-US" dirty="0" smtClean="0"/>
          </a:p>
          <a:p>
            <a:pPr>
              <a:buNone/>
            </a:pPr>
            <a:r>
              <a:rPr lang="es-ES" dirty="0" smtClean="0"/>
              <a:t>	2. REFERENTE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s-ES" dirty="0" smtClean="0"/>
              <a:t>3. SITUACIÓN</a:t>
            </a:r>
            <a:endParaRPr lang="en-US" dirty="0" smtClean="0"/>
          </a:p>
          <a:p>
            <a:pPr>
              <a:buNone/>
            </a:pPr>
            <a:r>
              <a:rPr lang="es-ES" dirty="0" smtClean="0"/>
              <a:t>	4. MENSAJE</a:t>
            </a:r>
            <a:endParaRPr lang="en-US" dirty="0" smtClean="0"/>
          </a:p>
          <a:p>
            <a:pPr>
              <a:buNone/>
            </a:pPr>
            <a:r>
              <a:rPr lang="es-ES" dirty="0" smtClean="0"/>
              <a:t>	5. EMISOR</a:t>
            </a:r>
            <a:endParaRPr lang="en-US" dirty="0" smtClean="0"/>
          </a:p>
          <a:p>
            <a:pPr>
              <a:buNone/>
            </a:pPr>
            <a:r>
              <a:rPr lang="es-ES" dirty="0" smtClean="0"/>
              <a:t>	6. RECEPTOR</a:t>
            </a:r>
            <a:endParaRPr lang="en-US" dirty="0" smtClean="0"/>
          </a:p>
          <a:p>
            <a:pPr>
              <a:buNone/>
            </a:pPr>
            <a:r>
              <a:rPr lang="es-ES" dirty="0" smtClean="0"/>
              <a:t>	7. CANAL</a:t>
            </a:r>
            <a:endParaRPr lang="en-US" dirty="0" smtClean="0"/>
          </a:p>
          <a:p>
            <a:pPr>
              <a:buNone/>
            </a:pPr>
            <a:r>
              <a:rPr lang="es-ES" dirty="0" smtClean="0"/>
              <a:t>	8. CÓDIGO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18166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b="1" dirty="0"/>
              <a:t>Funciones del lenguaje </a:t>
            </a:r>
            <a:r>
              <a:rPr lang="es-ES" sz="1600" dirty="0"/>
              <a:t>de Jakobson predominantes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55921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52</TotalTime>
  <Words>304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Introducción a la Interpretación</vt:lpstr>
      <vt:lpstr>Índice </vt:lpstr>
      <vt:lpstr>El presidente del COI visita Murcia</vt:lpstr>
      <vt:lpstr>     Objetivo global del acto comunicativo y sus implicaciones para el intérprete </vt:lpstr>
      <vt:lpstr>    Líneas temáticas generales que se abordarán en el evento comunicativo y grado de  especialización terminológica </vt:lpstr>
      <vt:lpstr>Percepciones del entorno (en relación con la ubicación de la sala, el mobiliario, la disposición y número de participantes, etc.)  </vt:lpstr>
      <vt:lpstr>Situación (descripción y acotación más específica de las circunstancias espaciales y temporales del caso de estudio: carácter estático o dinámico de la interacción, duración del evento comunicativo, etc.)  </vt:lpstr>
      <vt:lpstr>Elementos del acto comunicativo (emisor, receptor, canal, etc.)  </vt:lpstr>
      <vt:lpstr>Funciones del lenguaje de Jakobson predominantes  </vt:lpstr>
      <vt:lpstr>Paralenguaje y comunicación no verbal  </vt:lpstr>
      <vt:lpstr>-  Modalidad o modalidades de interpretación posibles y número de intérpretes necesarios  </vt:lpstr>
      <vt:lpstr>-  Factores interculturales: ubicación de la situación interpretativa en las distintas escalas del continuo universalidad vs. especificidad cultural establecidas por Bistra Alexieva (distancia vs. proximidad, no implicación vs. implicación, igualdad/solidaridad vs. desigualdad/poder, formalidad vs. informalidad, escrituralidad vs. oralidad, cooperación/claridad en la expresión vs. obstrucción/ oscuridad en la expresión y objetivos compartidos vs. objetivos discordantes)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Interpretación</dc:title>
  <dc:creator>Monica</dc:creator>
  <cp:lastModifiedBy>Sarah</cp:lastModifiedBy>
  <cp:revision>6</cp:revision>
  <dcterms:created xsi:type="dcterms:W3CDTF">2015-10-20T19:06:17Z</dcterms:created>
  <dcterms:modified xsi:type="dcterms:W3CDTF">2016-02-07T04:14:43Z</dcterms:modified>
</cp:coreProperties>
</file>