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6" r:id="rId6"/>
    <p:sldId id="264" r:id="rId7"/>
    <p:sldId id="260" r:id="rId8"/>
    <p:sldId id="261" r:id="rId9"/>
    <p:sldId id="265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84613-7C0F-4296-87BB-2548C8CB659D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50987-0857-4EF5-BB54-DB2CFFF87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84613-7C0F-4296-87BB-2548C8CB659D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50987-0857-4EF5-BB54-DB2CFFF87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84613-7C0F-4296-87BB-2548C8CB659D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50987-0857-4EF5-BB54-DB2CFFF87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84613-7C0F-4296-87BB-2548C8CB659D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50987-0857-4EF5-BB54-DB2CFFF87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84613-7C0F-4296-87BB-2548C8CB659D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50987-0857-4EF5-BB54-DB2CFFF87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84613-7C0F-4296-87BB-2548C8CB659D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50987-0857-4EF5-BB54-DB2CFFF87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84613-7C0F-4296-87BB-2548C8CB659D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50987-0857-4EF5-BB54-DB2CFFF87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84613-7C0F-4296-87BB-2548C8CB659D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50987-0857-4EF5-BB54-DB2CFFF87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84613-7C0F-4296-87BB-2548C8CB659D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50987-0857-4EF5-BB54-DB2CFFF87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84613-7C0F-4296-87BB-2548C8CB659D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50987-0857-4EF5-BB54-DB2CFFF87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84613-7C0F-4296-87BB-2548C8CB659D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50987-0857-4EF5-BB54-DB2CFFF87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AC84613-7C0F-4296-87BB-2548C8CB659D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1750987-0857-4EF5-BB54-DB2CFFF87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youtu.be/vQt0dRN-xB0?t=41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Qt0dRN-xB0?t=4m40s" TargetMode="External"/><Relationship Id="rId2" Type="http://schemas.openxmlformats.org/officeDocument/2006/relationships/hyperlink" Target="https://youtu.be/vQt0dRN-xB0?t=4m5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Qt0dRN-xB0?t=3m15s" TargetMode="External"/><Relationship Id="rId2" Type="http://schemas.openxmlformats.org/officeDocument/2006/relationships/hyperlink" Target="https://youtu.be/vQt0dRN-xB0?t=2m5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Qt0dRN-xB0?t=2m28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Qt0dRN-xB0?t=4m24s" TargetMode="External"/><Relationship Id="rId2" Type="http://schemas.openxmlformats.org/officeDocument/2006/relationships/hyperlink" Target="https://youtu.be/vQt0dRN-xB0?t=1m27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Qt0dRN-xB0?t=4m29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9060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LING 392: Nature of Language &amp; Language Acquisition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smtClean="0">
                <a:solidFill>
                  <a:srgbClr val="00B050"/>
                </a:solidFill>
              </a:rPr>
              <a:t>Sarah </a:t>
            </a:r>
            <a:r>
              <a:rPr lang="en-US" sz="3000" b="1" dirty="0" err="1" smtClean="0">
                <a:solidFill>
                  <a:srgbClr val="00B050"/>
                </a:solidFill>
              </a:rPr>
              <a:t>Alnazer</a:t>
            </a:r>
            <a:endParaRPr lang="en-US" sz="3000" b="1" dirty="0" smtClean="0">
              <a:solidFill>
                <a:srgbClr val="00B050"/>
              </a:solidFill>
            </a:endParaRPr>
          </a:p>
          <a:p>
            <a:pPr algn="ctr"/>
            <a:r>
              <a:rPr lang="en-US" sz="3000" b="1" dirty="0" smtClean="0">
                <a:solidFill>
                  <a:srgbClr val="00B050"/>
                </a:solidFill>
              </a:rPr>
              <a:t>Dr. </a:t>
            </a:r>
            <a:r>
              <a:rPr lang="en-US" sz="3000" b="1" dirty="0" err="1" smtClean="0">
                <a:solidFill>
                  <a:srgbClr val="00B050"/>
                </a:solidFill>
              </a:rPr>
              <a:t>Thao</a:t>
            </a:r>
            <a:r>
              <a:rPr lang="en-US" sz="3000" b="1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endParaRPr lang="en-US" sz="3000" b="1" dirty="0" smtClean="0">
              <a:solidFill>
                <a:srgbClr val="00B050"/>
              </a:solidFill>
            </a:endParaRPr>
          </a:p>
          <a:p>
            <a:pPr algn="ctr"/>
            <a:endParaRPr lang="en-US" sz="3000" b="1" dirty="0">
              <a:solidFill>
                <a:srgbClr val="00B050"/>
              </a:solidFill>
            </a:endParaRPr>
          </a:p>
        </p:txBody>
      </p:sp>
      <p:pic>
        <p:nvPicPr>
          <p:cNvPr id="1032" name="Picture 8" descr="C:\Users\Sarah\AppData\Local\Microsoft\Windows\INetCache\IE\HS4YV5Q5\saying-the-unthinkabl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810000"/>
            <a:ext cx="4369525" cy="24967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66800"/>
            <a:ext cx="7498080" cy="48006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Semantics ☺</a:t>
            </a:r>
          </a:p>
          <a:p>
            <a:endParaRPr lang="en-US" dirty="0"/>
          </a:p>
        </p:txBody>
      </p:sp>
      <p:pic>
        <p:nvPicPr>
          <p:cNvPr id="17410" name="Picture 2" descr="http://i4.mirror.co.uk/incoming/article5544224.ece/ALTERNATES/s1200/de-g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514600"/>
            <a:ext cx="7402286" cy="3886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2438400"/>
            <a:ext cx="40386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300" b="1" dirty="0" smtClean="0">
                <a:solidFill>
                  <a:schemeClr val="bg1"/>
                </a:solidFill>
                <a:latin typeface="+mj-lt"/>
              </a:rPr>
              <a:t>   Questions ? 	Comments</a:t>
            </a:r>
            <a:r>
              <a:rPr lang="en-US" sz="3300" b="1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endParaRPr lang="en-US" sz="3300" b="1" dirty="0" smtClean="0">
              <a:solidFill>
                <a:schemeClr val="bg1"/>
              </a:solidFill>
              <a:latin typeface="+mj-lt"/>
            </a:endParaRPr>
          </a:p>
          <a:p>
            <a:endParaRPr lang="en-US" sz="3300" b="1" dirty="0" smtClean="0">
              <a:solidFill>
                <a:schemeClr val="bg1"/>
              </a:solidFill>
              <a:latin typeface="+mj-lt"/>
            </a:endParaRPr>
          </a:p>
          <a:p>
            <a:endParaRPr lang="en-US" sz="33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075" name="Picture 3" descr="C:\Users\Sarah\AppData\Local\Microsoft\Windows\INetCache\IE\HS4YV5Q5\ask_me_about_linguistic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8288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1143000"/>
          </a:xfrm>
        </p:spPr>
        <p:txBody>
          <a:bodyPr/>
          <a:lstStyle/>
          <a:p>
            <a:r>
              <a:rPr lang="en-US" dirty="0" smtClean="0"/>
              <a:t>David De </a:t>
            </a:r>
            <a:r>
              <a:rPr lang="en-US" dirty="0" err="1" smtClean="0"/>
              <a:t>Gea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A Spanish soccer player, plays a goalkeeper for English club Manchester United and the Spain national team.</a:t>
            </a:r>
            <a:endParaRPr lang="en-US" sz="2900" dirty="0"/>
          </a:p>
        </p:txBody>
      </p:sp>
      <p:pic>
        <p:nvPicPr>
          <p:cNvPr id="8194" name="Picture 2" descr="http://cdn-04.independent.ie/sport/soccer/article30950800.ece/ebc54/AUTOCROP/h342/PANews_P-803d35a1-f401-4e23-9872-817122c31493_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048000"/>
            <a:ext cx="7010400" cy="32575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r>
              <a:rPr lang="en-US" dirty="0" smtClean="0">
                <a:effectLst/>
              </a:rPr>
              <a:t>☺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https://youtu.be/vQt0dRN-xB0?t=41s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http://e0.365dm.com/15/09/16-9/20/david-de-gea-manchester-united_3344784.jpg?201509011221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819400"/>
            <a:ext cx="5943600" cy="36472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"/>
            <a:ext cx="7650480" cy="6400800"/>
          </a:xfrm>
        </p:spPr>
        <p:txBody>
          <a:bodyPr>
            <a:normAutofit fontScale="92500" lnSpcReduction="10000"/>
          </a:bodyPr>
          <a:lstStyle/>
          <a:p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Phonology</a:t>
            </a:r>
          </a:p>
          <a:p>
            <a:pPr>
              <a:buNone/>
            </a:pPr>
            <a:r>
              <a:rPr lang="en-US" sz="3600" dirty="0" smtClean="0"/>
              <a:t>De </a:t>
            </a:r>
            <a:r>
              <a:rPr lang="en-US" sz="3600" dirty="0" err="1" smtClean="0"/>
              <a:t>Gea</a:t>
            </a:r>
            <a:r>
              <a:rPr lang="en-US" sz="3600" dirty="0" smtClean="0"/>
              <a:t> tends to use the tense, rounded [o] instead of the lax, </a:t>
            </a:r>
            <a:r>
              <a:rPr lang="en-US" sz="3600" dirty="0" smtClean="0"/>
              <a:t>unrounded vowel. 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en-US" dirty="0" smtClean="0"/>
              <a:t>- [</a:t>
            </a:r>
            <a:r>
              <a:rPr lang="en-US" dirty="0" err="1" smtClean="0"/>
              <a:t>wos</a:t>
            </a:r>
            <a:r>
              <a:rPr lang="en-US" dirty="0" smtClean="0"/>
              <a:t>] </a:t>
            </a:r>
            <a:r>
              <a:rPr lang="en-US" dirty="0" smtClean="0">
                <a:sym typeface="Wingdings" pitchFamily="2" charset="2"/>
              </a:rPr>
              <a:t> was</a:t>
            </a:r>
          </a:p>
          <a:p>
            <a:pPr>
              <a:buFontTx/>
              <a:buChar char="-"/>
            </a:pPr>
            <a:r>
              <a:rPr lang="en-US" dirty="0" smtClean="0">
                <a:sym typeface="Wingdings" pitchFamily="2" charset="2"/>
              </a:rPr>
              <a:t>[</a:t>
            </a:r>
            <a:r>
              <a:rPr lang="en-US" dirty="0" err="1" smtClean="0">
                <a:sym typeface="Wingdings" pitchFamily="2" charset="2"/>
              </a:rPr>
              <a:t>clob</a:t>
            </a:r>
            <a:r>
              <a:rPr lang="en-US" dirty="0" smtClean="0">
                <a:sym typeface="Wingdings" pitchFamily="2" charset="2"/>
              </a:rPr>
              <a:t>]  club </a:t>
            </a:r>
            <a:endParaRPr lang="en-US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dirty="0" smtClean="0">
                <a:sym typeface="Wingdings" pitchFamily="2" charset="2"/>
              </a:rPr>
              <a:t>[</a:t>
            </a:r>
            <a:r>
              <a:rPr lang="en-US" dirty="0" err="1" smtClean="0">
                <a:sym typeface="Wingdings" pitchFamily="2" charset="2"/>
              </a:rPr>
              <a:t>som</a:t>
            </a:r>
            <a:r>
              <a:rPr lang="en-US" dirty="0" smtClean="0">
                <a:sym typeface="Wingdings" pitchFamily="2" charset="2"/>
              </a:rPr>
              <a:t>]  some 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b="1" dirty="0" smtClean="0">
                <a:sym typeface="Wingdings" pitchFamily="2" charset="2"/>
              </a:rPr>
              <a:t>[t] </a:t>
            </a:r>
            <a:r>
              <a:rPr lang="en-US" b="1" dirty="0" smtClean="0"/>
              <a:t>voiceless alveolar. 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- [</a:t>
            </a:r>
            <a:r>
              <a:rPr lang="en-US" dirty="0" err="1" smtClean="0">
                <a:sym typeface="Wingdings" pitchFamily="2" charset="2"/>
              </a:rPr>
              <a:t>momen</a:t>
            </a:r>
            <a:r>
              <a:rPr lang="en-US" dirty="0" smtClean="0">
                <a:sym typeface="Wingdings" pitchFamily="2" charset="2"/>
              </a:rPr>
              <a:t>]  moment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- [wan]  want </a:t>
            </a:r>
          </a:p>
          <a:p>
            <a:r>
              <a:rPr lang="en-US" b="1" dirty="0" smtClean="0">
                <a:sym typeface="Wingdings" pitchFamily="2" charset="2"/>
              </a:rPr>
              <a:t>[d] </a:t>
            </a:r>
            <a:r>
              <a:rPr lang="en-US" b="1" dirty="0" smtClean="0"/>
              <a:t>voiced alveolar. </a:t>
            </a:r>
            <a:endParaRPr lang="en-US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dirty="0" smtClean="0">
                <a:sym typeface="Wingdings" pitchFamily="2" charset="2"/>
              </a:rPr>
              <a:t>[an]  and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2050" name="Picture 2" descr="C:\Users\Sarah\AppData\Local\Microsoft\Windows\INetCache\IE\DY7488R5\vocabulary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 flipV="1">
            <a:off x="5410200" y="1981200"/>
            <a:ext cx="3012347" cy="18990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914400"/>
            <a:ext cx="7485888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Spanish: pronunciation:   </a:t>
            </a:r>
          </a:p>
          <a:p>
            <a:pPr>
              <a:buNone/>
            </a:pPr>
            <a:r>
              <a:rPr lang="en-US" dirty="0" smtClean="0"/>
              <a:t>- [</a:t>
            </a:r>
            <a:r>
              <a:rPr lang="en-US" dirty="0" err="1" smtClean="0"/>
              <a:t>leyends</a:t>
            </a:r>
            <a:r>
              <a:rPr lang="en-US" dirty="0" smtClean="0"/>
              <a:t>] </a:t>
            </a:r>
            <a:r>
              <a:rPr lang="en-US" dirty="0" smtClean="0">
                <a:sym typeface="Wingdings" pitchFamily="2" charset="2"/>
              </a:rPr>
              <a:t> legends 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smtClean="0">
                <a:sym typeface="Wingdings" pitchFamily="2" charset="2"/>
              </a:rPr>
              <a:t>t</a:t>
            </a:r>
            <a:r>
              <a:rPr lang="en-US" dirty="0" smtClean="0"/>
              <a:t>he </a:t>
            </a:r>
            <a:r>
              <a:rPr lang="en-US" dirty="0" smtClean="0"/>
              <a:t>voiced [</a:t>
            </a:r>
            <a:r>
              <a:rPr lang="en-US" dirty="0" err="1" smtClean="0"/>
              <a:t>dʒ</a:t>
            </a:r>
            <a:r>
              <a:rPr lang="en-US" dirty="0" smtClean="0"/>
              <a:t>]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youtu.be/vQt0dRN-xB0?t=4m5s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[</a:t>
            </a:r>
            <a:r>
              <a:rPr lang="en-US" dirty="0" smtClean="0"/>
              <a:t>season] </a:t>
            </a:r>
            <a:r>
              <a:rPr lang="en-US" dirty="0" smtClean="0">
                <a:sym typeface="Wingdings" pitchFamily="2" charset="2"/>
              </a:rPr>
              <a:t> the 2</a:t>
            </a:r>
            <a:r>
              <a:rPr lang="en-US" baseline="30000" dirty="0" smtClean="0">
                <a:sym typeface="Wingdings" pitchFamily="2" charset="2"/>
              </a:rPr>
              <a:t>nd</a:t>
            </a:r>
            <a:r>
              <a:rPr lang="en-US" dirty="0" smtClean="0">
                <a:sym typeface="Wingdings" pitchFamily="2" charset="2"/>
              </a:rPr>
              <a:t> [s] 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smtClean="0"/>
              <a:t>the voiced fricative alveolar [z</a:t>
            </a:r>
            <a:r>
              <a:rPr lang="en-US" dirty="0" smtClean="0"/>
              <a:t>] 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youtu.be/vQt0dRN-xB0?t=4m40s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4800"/>
            <a:ext cx="7650480" cy="6096000"/>
          </a:xfrm>
        </p:spPr>
        <p:txBody>
          <a:bodyPr/>
          <a:lstStyle/>
          <a:p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Morphology </a:t>
            </a:r>
          </a:p>
          <a:p>
            <a:pPr lvl="0">
              <a:buNone/>
            </a:pPr>
            <a:r>
              <a:rPr lang="en-US" sz="2800" dirty="0" smtClean="0"/>
              <a:t>(1) how </a:t>
            </a:r>
            <a:r>
              <a:rPr lang="en-US" sz="2800" dirty="0" smtClean="0"/>
              <a:t>I </a:t>
            </a:r>
            <a:r>
              <a:rPr lang="en-US" sz="2800" b="1" dirty="0" smtClean="0"/>
              <a:t>feel</a:t>
            </a:r>
            <a:r>
              <a:rPr lang="en-US" sz="2800" dirty="0" smtClean="0"/>
              <a:t> that [</a:t>
            </a:r>
            <a:r>
              <a:rPr lang="en-US" sz="2800" dirty="0" err="1" smtClean="0"/>
              <a:t>momen</a:t>
            </a:r>
            <a:r>
              <a:rPr lang="en-US" sz="2800" dirty="0" smtClean="0"/>
              <a:t>] </a:t>
            </a:r>
            <a:r>
              <a:rPr lang="en-US" sz="2800" dirty="0" smtClean="0"/>
              <a:t>[an] it </a:t>
            </a:r>
            <a:r>
              <a:rPr lang="en-US" sz="2800" dirty="0" smtClean="0"/>
              <a:t>was unbelievable.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felt. </a:t>
            </a:r>
            <a:r>
              <a:rPr lang="en-US" sz="2800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(6) when </a:t>
            </a:r>
            <a:r>
              <a:rPr lang="en-US" sz="2800" dirty="0" smtClean="0"/>
              <a:t>I came I [</a:t>
            </a:r>
            <a:r>
              <a:rPr lang="en-US" sz="2800" dirty="0" err="1" smtClean="0"/>
              <a:t>wos</a:t>
            </a:r>
            <a:r>
              <a:rPr lang="en-US" sz="2800" dirty="0" smtClean="0"/>
              <a:t>] bit skinny than now and I </a:t>
            </a:r>
            <a:r>
              <a:rPr lang="en-US" sz="2800" b="1" dirty="0" smtClean="0"/>
              <a:t>works </a:t>
            </a:r>
            <a:r>
              <a:rPr lang="en-US" sz="2800" dirty="0" smtClean="0"/>
              <a:t>a </a:t>
            </a:r>
            <a:r>
              <a:rPr lang="en-US" sz="2800" dirty="0" smtClean="0"/>
              <a:t>lot </a:t>
            </a:r>
            <a:r>
              <a:rPr lang="en-US" sz="2800" dirty="0" smtClean="0"/>
              <a:t>and </a:t>
            </a:r>
            <a:r>
              <a:rPr lang="en-US" sz="2800" dirty="0" smtClean="0"/>
              <a:t>hard the gym 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worked</a:t>
            </a:r>
            <a:r>
              <a:rPr lang="en-US" sz="2800" dirty="0" smtClean="0">
                <a:solidFill>
                  <a:srgbClr val="00B050"/>
                </a:solidFill>
                <a:sym typeface="Wingdings" pitchFamily="2" charset="2"/>
              </a:rPr>
              <a:t>. (</a:t>
            </a:r>
            <a:r>
              <a:rPr lang="en-US" sz="2800" dirty="0" smtClean="0">
                <a:solidFill>
                  <a:srgbClr val="00B050"/>
                </a:solidFill>
              </a:rPr>
              <a:t>needless </a:t>
            </a:r>
            <a:r>
              <a:rPr lang="en-US" sz="2800" dirty="0" smtClean="0">
                <a:solidFill>
                  <a:srgbClr val="00B050"/>
                </a:solidFill>
              </a:rPr>
              <a:t>plural </a:t>
            </a:r>
            <a:r>
              <a:rPr lang="en-US" sz="2800" dirty="0" smtClean="0">
                <a:solidFill>
                  <a:srgbClr val="00B050"/>
                </a:solidFill>
              </a:rPr>
              <a:t>suffix)</a:t>
            </a:r>
            <a:endParaRPr lang="en-US" sz="2800" dirty="0" smtClean="0">
              <a:solidFill>
                <a:srgbClr val="00B050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hlinkClick r:id="rId2"/>
              </a:rPr>
              <a:t>https</a:t>
            </a:r>
            <a:r>
              <a:rPr lang="en-US" sz="2800" dirty="0" smtClean="0">
                <a:solidFill>
                  <a:srgbClr val="00B050"/>
                </a:solidFill>
                <a:hlinkClick r:id="rId2"/>
              </a:rPr>
              <a:t>://</a:t>
            </a:r>
            <a:r>
              <a:rPr lang="en-US" sz="2800" dirty="0" smtClean="0">
                <a:solidFill>
                  <a:srgbClr val="00B050"/>
                </a:solidFill>
                <a:hlinkClick r:id="rId2"/>
              </a:rPr>
              <a:t>youtu.be/vQt0dRN-xB0?t=2m5s</a:t>
            </a:r>
            <a:endParaRPr lang="en-US" sz="2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800" dirty="0" smtClean="0"/>
              <a:t>(</a:t>
            </a:r>
            <a:r>
              <a:rPr lang="en-US" sz="2800" dirty="0" smtClean="0"/>
              <a:t>13) And I </a:t>
            </a:r>
            <a:r>
              <a:rPr lang="en-US" sz="2800" b="1" dirty="0" smtClean="0"/>
              <a:t>fell</a:t>
            </a:r>
            <a:r>
              <a:rPr lang="en-US" sz="2800" dirty="0" smtClean="0"/>
              <a:t> stronger on that [</a:t>
            </a:r>
            <a:r>
              <a:rPr lang="en-US" sz="2800" dirty="0" err="1" smtClean="0"/>
              <a:t>momen</a:t>
            </a:r>
            <a:r>
              <a:rPr lang="en-US" sz="2800" dirty="0" smtClean="0"/>
              <a:t>] and keep my work </a:t>
            </a:r>
            <a:r>
              <a:rPr lang="en-US" sz="2800" dirty="0" smtClean="0"/>
              <a:t>hard </a:t>
            </a:r>
            <a:r>
              <a:rPr lang="en-US" sz="2800" dirty="0" smtClean="0"/>
              <a:t>till </a:t>
            </a:r>
            <a:r>
              <a:rPr lang="en-US" sz="2800" dirty="0" smtClean="0"/>
              <a:t>now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felt. 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  <a:hlinkClick r:id="rId3"/>
              </a:rPr>
              <a:t>https://</a:t>
            </a:r>
            <a:r>
              <a:rPr lang="en-US" sz="2800" dirty="0" smtClean="0">
                <a:solidFill>
                  <a:srgbClr val="00B050"/>
                </a:solidFill>
                <a:hlinkClick r:id="rId3"/>
              </a:rPr>
              <a:t>youtu.be/vQt0dRN-xB0?t=3m15s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endParaRPr lang="en-US" sz="28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066800"/>
            <a:ext cx="7498080" cy="48006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Syntax </a:t>
            </a:r>
          </a:p>
          <a:p>
            <a:pPr marL="596646" indent="-514350">
              <a:buAutoNum type="arabicPeriod"/>
            </a:pPr>
            <a:r>
              <a:rPr lang="en-US" dirty="0" smtClean="0"/>
              <a:t>use filler words: “uh” </a:t>
            </a:r>
          </a:p>
          <a:p>
            <a:pPr marL="596646" indent="-514350">
              <a:buNone/>
            </a:pPr>
            <a:r>
              <a:rPr lang="en-US" sz="2800" dirty="0" smtClean="0"/>
              <a:t>(6) </a:t>
            </a:r>
            <a:r>
              <a:rPr lang="en-US" sz="2800" b="1" dirty="0" smtClean="0"/>
              <a:t>uh</a:t>
            </a:r>
            <a:r>
              <a:rPr lang="en-US" sz="2800" dirty="0" smtClean="0"/>
              <a:t> it was difficult for me and of course when … </a:t>
            </a:r>
          </a:p>
          <a:p>
            <a:pPr>
              <a:buNone/>
            </a:pPr>
            <a:r>
              <a:rPr lang="en-US" sz="2600" dirty="0" smtClean="0"/>
              <a:t>(8) I have to come back to Spain o another place. The weather, the language </a:t>
            </a:r>
            <a:r>
              <a:rPr lang="en-US" sz="2600" b="1" dirty="0" smtClean="0"/>
              <a:t>uh</a:t>
            </a:r>
            <a:r>
              <a:rPr lang="en-US" sz="2600" dirty="0" smtClean="0"/>
              <a:t>, I </a:t>
            </a:r>
            <a:r>
              <a:rPr lang="en-US" sz="2600" dirty="0" err="1" smtClean="0"/>
              <a:t>dunno</a:t>
            </a:r>
            <a:r>
              <a:rPr lang="en-US" sz="2600" dirty="0" smtClean="0"/>
              <a:t> it was difficult moments 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https://youtu.be/vQt0dRN-xB0?t=2m28s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>
                <a:effectLst/>
              </a:rPr>
              <a:t>Syntax (cont.) </a:t>
            </a:r>
            <a:endParaRPr lang="en-US" sz="33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repeat some words in a phrase</a:t>
            </a:r>
          </a:p>
          <a:p>
            <a:pPr>
              <a:buNone/>
            </a:pPr>
            <a:r>
              <a:rPr lang="en-US" sz="2800" dirty="0" smtClean="0"/>
              <a:t>(4) how they support me when </a:t>
            </a:r>
            <a:r>
              <a:rPr lang="en-US" sz="2800" b="1" dirty="0" err="1" smtClean="0"/>
              <a:t>when</a:t>
            </a:r>
            <a:r>
              <a:rPr lang="en-US" sz="2800" dirty="0" smtClean="0"/>
              <a:t> everything the </a:t>
            </a:r>
            <a:r>
              <a:rPr lang="en-US" sz="2800" b="1" dirty="0" err="1" smtClean="0"/>
              <a:t>the</a:t>
            </a:r>
            <a:r>
              <a:rPr lang="en-US" sz="2800" dirty="0" smtClean="0"/>
              <a:t> thing was bad, </a:t>
            </a:r>
            <a:r>
              <a:rPr lang="en-US" sz="2800" b="1" dirty="0" smtClean="0"/>
              <a:t>bad</a:t>
            </a:r>
            <a:r>
              <a:rPr lang="en-US" sz="2800" dirty="0" smtClean="0"/>
              <a:t> things and we lose some games and they are always there they </a:t>
            </a:r>
            <a:r>
              <a:rPr lang="en-US" sz="2800" dirty="0" err="1" smtClean="0"/>
              <a:t>sopport</a:t>
            </a:r>
            <a:r>
              <a:rPr lang="en-US" sz="2800" dirty="0" smtClean="0"/>
              <a:t> the team. </a:t>
            </a:r>
          </a:p>
          <a:p>
            <a:pPr>
              <a:buNone/>
            </a:pPr>
            <a:r>
              <a:rPr lang="en-US" sz="2200" dirty="0" smtClean="0">
                <a:hlinkClick r:id="rId2"/>
              </a:rPr>
              <a:t>https://youtu.be/vQt0dRN-xB0?t=1m27s</a:t>
            </a:r>
            <a:r>
              <a:rPr lang="en-US" sz="2200" dirty="0" smtClean="0"/>
              <a:t>   </a:t>
            </a:r>
          </a:p>
          <a:p>
            <a:pPr>
              <a:buNone/>
            </a:pPr>
            <a:r>
              <a:rPr lang="en-US" sz="2400" dirty="0" smtClean="0"/>
              <a:t>(18) I think we </a:t>
            </a:r>
            <a:r>
              <a:rPr lang="en-US" sz="2400" b="1" dirty="0" err="1" smtClean="0"/>
              <a:t>we</a:t>
            </a:r>
            <a:r>
              <a:rPr lang="en-US" sz="2400" dirty="0" smtClean="0"/>
              <a:t> create many chances in </a:t>
            </a:r>
            <a:r>
              <a:rPr lang="en-US" sz="2400" b="1" dirty="0" smtClean="0"/>
              <a:t>in</a:t>
            </a:r>
            <a:r>
              <a:rPr lang="en-US" sz="2400" dirty="0" smtClean="0"/>
              <a:t> the games,</a:t>
            </a:r>
          </a:p>
          <a:p>
            <a:pPr>
              <a:buNone/>
            </a:pPr>
            <a:r>
              <a:rPr lang="en-US" sz="2200" dirty="0" smtClean="0">
                <a:hlinkClick r:id="rId3"/>
              </a:rPr>
              <a:t>https://youtu.be/vQt0dRN-xB0?t=4m24s</a:t>
            </a:r>
            <a:r>
              <a:rPr lang="en-US" sz="2200" dirty="0" smtClean="0"/>
              <a:t> 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>
                <a:effectLst/>
              </a:rPr>
              <a:t>Syntax (cont.) </a:t>
            </a:r>
            <a:endParaRPr lang="en-US" sz="33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(19)  but I think we are not </a:t>
            </a:r>
            <a:r>
              <a:rPr lang="en-US" b="1" dirty="0" err="1" smtClean="0"/>
              <a:t>not</a:t>
            </a:r>
            <a:r>
              <a:rPr lang="en-US" dirty="0" smtClean="0"/>
              <a:t> looking on [</a:t>
            </a:r>
            <a:r>
              <a:rPr lang="en-US" dirty="0" err="1" smtClean="0"/>
              <a:t>som</a:t>
            </a:r>
            <a:r>
              <a:rPr lang="en-US" dirty="0" smtClean="0"/>
              <a:t>] games like Newcastle.</a:t>
            </a:r>
          </a:p>
          <a:p>
            <a:pPr>
              <a:buNone/>
            </a:pPr>
            <a:r>
              <a:rPr lang="en-US" dirty="0" smtClean="0"/>
              <a:t>(20) We should win this </a:t>
            </a:r>
            <a:r>
              <a:rPr lang="en-US" b="1" dirty="0" smtClean="0"/>
              <a:t>this</a:t>
            </a:r>
            <a:r>
              <a:rPr lang="en-US" dirty="0" smtClean="0"/>
              <a:t> game but we are not looking on the moment,</a:t>
            </a:r>
          </a:p>
          <a:p>
            <a:pPr>
              <a:buNone/>
            </a:pPr>
            <a:r>
              <a:rPr lang="en-US" dirty="0" smtClean="0"/>
              <a:t>(21) I think we defend better than </a:t>
            </a:r>
            <a:r>
              <a:rPr lang="en-US" b="1" dirty="0" err="1" smtClean="0"/>
              <a:t>than</a:t>
            </a:r>
            <a:r>
              <a:rPr lang="en-US" dirty="0" smtClean="0"/>
              <a:t> the last sea[s]on.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://youtu.be/vQt0dRN-xB0?t=4m29s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6">
      <a:dk1>
        <a:sysClr val="windowText" lastClr="000000"/>
      </a:dk1>
      <a:lt1>
        <a:sysClr val="window" lastClr="FFFFFF"/>
      </a:lt1>
      <a:dk2>
        <a:srgbClr val="4F271C"/>
      </a:dk2>
      <a:lt2>
        <a:srgbClr val="C00000"/>
      </a:lt2>
      <a:accent1>
        <a:srgbClr val="446E2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1010</TotalTime>
  <Words>411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LING 392: Nature of Language &amp; Language Acquisition</vt:lpstr>
      <vt:lpstr>David De Gea </vt:lpstr>
      <vt:lpstr>Video☺ </vt:lpstr>
      <vt:lpstr>Slide 4</vt:lpstr>
      <vt:lpstr>Slide 5</vt:lpstr>
      <vt:lpstr>Slide 6</vt:lpstr>
      <vt:lpstr>Slide 7</vt:lpstr>
      <vt:lpstr>Syntax (cont.) </vt:lpstr>
      <vt:lpstr>Syntax (cont.) </vt:lpstr>
      <vt:lpstr>Slide 10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 392: Nature of Language &amp; Language Acquisition</dc:title>
  <dc:creator>Sarah</dc:creator>
  <cp:lastModifiedBy>Sarah</cp:lastModifiedBy>
  <cp:revision>5</cp:revision>
  <dcterms:created xsi:type="dcterms:W3CDTF">2016-05-04T01:39:56Z</dcterms:created>
  <dcterms:modified xsi:type="dcterms:W3CDTF">2016-05-10T04:56:23Z</dcterms:modified>
</cp:coreProperties>
</file>