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5" r:id="rId19"/>
    <p:sldId id="277" r:id="rId20"/>
    <p:sldId id="284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Zapata" initials="G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60"/>
  </p:normalViewPr>
  <p:slideViewPr>
    <p:cSldViewPr>
      <p:cViewPr varScale="1">
        <p:scale>
          <a:sx n="103" d="100"/>
          <a:sy n="103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4A3C9-0315-E247-99DD-6027C6E439B5}" type="datetimeFigureOut">
              <a:rPr lang="en-US" smtClean="0"/>
              <a:pPr/>
              <a:t>5/17/16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BDEB-A97C-C24A-8F59-D94774EB7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BDEB-A97C-C24A-8F59-D94774EB7E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Georgia" pitchFamily="18" charset="0"/>
                <a:cs typeface="Times New Roman" pitchFamily="18" charset="0"/>
              </a:rPr>
              <a:t>Words from Romance languages: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i="1" dirty="0" smtClean="0">
                <a:latin typeface="Georgia" pitchFamily="18" charset="0"/>
                <a:cs typeface="Times New Roman" pitchFamily="18" charset="0"/>
              </a:rPr>
              <a:t>ben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200" dirty="0" err="1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ven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1200" i="1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come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 (From Basque: the loss of the distinction between "b" and "v")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i="1" dirty="0" err="1" smtClean="0">
                <a:latin typeface="Georgia" pitchFamily="18" charset="0"/>
                <a:cs typeface="Times New Roman" pitchFamily="18" charset="0"/>
              </a:rPr>
              <a:t>Flyw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200" dirty="0" err="1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hijo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1200" i="1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son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 (From </a:t>
            </a:r>
            <a:r>
              <a:rPr lang="en-US" sz="1200" dirty="0" err="1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latín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 “</a:t>
            </a:r>
            <a:r>
              <a:rPr lang="en-US" sz="1200" dirty="0" err="1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filiu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”)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i="1" dirty="0" err="1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Dst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  de </a:t>
            </a:r>
            <a:r>
              <a:rPr lang="en-US" sz="1200" dirty="0" err="1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este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1200" i="1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from this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en-US" sz="12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s-SV" sz="1200" dirty="0" smtClean="0">
                <a:latin typeface="Georgia" pitchFamily="18" charset="0"/>
                <a:cs typeface="Times New Roman" pitchFamily="18" charset="0"/>
              </a:rPr>
              <a:t>Words from Arabic language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1200" i="1" dirty="0" err="1" smtClean="0">
                <a:latin typeface="Georgia" pitchFamily="18" charset="0"/>
                <a:cs typeface="Times New Roman" pitchFamily="18" charset="0"/>
              </a:rPr>
              <a:t>Sydy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which means “master”/ “lord”.</a:t>
            </a:r>
          </a:p>
          <a:p>
            <a:pPr marL="457200" indent="-457200">
              <a:buAutoNum type="arabicPeriod"/>
            </a:pPr>
            <a:r>
              <a:rPr lang="en-US" sz="1200" i="1" dirty="0" err="1" smtClean="0">
                <a:latin typeface="Georgia" pitchFamily="18" charset="0"/>
                <a:cs typeface="Times New Roman" pitchFamily="18" charset="0"/>
              </a:rPr>
              <a:t>Lzm’n</a:t>
            </a:r>
            <a:r>
              <a:rPr lang="en-US" sz="1200" dirty="0" smtClean="0">
                <a:latin typeface="Georgia" pitchFamily="18" charset="0"/>
                <a:cs typeface="Times New Roman" pitchFamily="18" charset="0"/>
              </a:rPr>
              <a:t> which means “time”/ “period”.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BDEB-A97C-C24A-8F59-D94774EB7E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508" y="0"/>
            <a:ext cx="1080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2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9EC1-B4A3-4230-B98A-FFDBDE8885A8}" type="datetimeFigureOut">
              <a:rPr lang="en-GB" smtClean="0"/>
              <a:pPr/>
              <a:t>5/17/16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AB3C-FDD3-49C6-8799-586BFE5F4C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Linguistic Relationship between Arabic and Spanish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rgbClr val="800000"/>
                </a:solidFill>
                <a:latin typeface="Georgia"/>
                <a:cs typeface="Georgia"/>
              </a:rPr>
              <a:t>Sarah </a:t>
            </a:r>
            <a:r>
              <a:rPr lang="en-GB" dirty="0" err="1" smtClean="0">
                <a:solidFill>
                  <a:srgbClr val="800000"/>
                </a:solidFill>
                <a:latin typeface="Georgia"/>
                <a:cs typeface="Georgia"/>
              </a:rPr>
              <a:t>Alnazer</a:t>
            </a:r>
            <a:endParaRPr lang="en-GB" dirty="0" smtClean="0">
              <a:solidFill>
                <a:srgbClr val="800000"/>
              </a:solidFill>
              <a:latin typeface="Georgia"/>
              <a:cs typeface="Georgia"/>
            </a:endParaRPr>
          </a:p>
          <a:p>
            <a:r>
              <a:rPr lang="en-GB" dirty="0" smtClean="0">
                <a:solidFill>
                  <a:srgbClr val="800000"/>
                </a:solidFill>
                <a:latin typeface="Georgia"/>
                <a:cs typeface="Georgia"/>
              </a:rPr>
              <a:t>Advisor</a:t>
            </a:r>
            <a:r>
              <a:rPr lang="en-GB" dirty="0">
                <a:solidFill>
                  <a:srgbClr val="800000"/>
                </a:solidFill>
                <a:latin typeface="Georgia"/>
                <a:cs typeface="Georgia"/>
              </a:rPr>
              <a:t>: </a:t>
            </a:r>
            <a:r>
              <a:rPr lang="en-GB" dirty="0" err="1" smtClean="0">
                <a:solidFill>
                  <a:srgbClr val="800000"/>
                </a:solidFill>
                <a:latin typeface="Georgia"/>
                <a:cs typeface="Georgia"/>
              </a:rPr>
              <a:t>Dr.</a:t>
            </a:r>
            <a:r>
              <a:rPr lang="en-GB" dirty="0" smtClean="0">
                <a:solidFill>
                  <a:srgbClr val="800000"/>
                </a:solidFill>
                <a:latin typeface="Georgia"/>
                <a:cs typeface="Georgia"/>
              </a:rPr>
              <a:t> Gabriela </a:t>
            </a:r>
            <a:r>
              <a:rPr lang="en-GB" dirty="0">
                <a:solidFill>
                  <a:srgbClr val="800000"/>
                </a:solidFill>
                <a:latin typeface="Georgia"/>
                <a:cs typeface="Georgia"/>
              </a:rPr>
              <a:t>C. Zapata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994122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Linguistic Influence of Arabic on </a:t>
            </a:r>
            <a:r>
              <a:rPr lang="en-US" dirty="0" smtClean="0"/>
              <a:t>Spanish (Cont.)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806489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i="1" dirty="0" smtClean="0">
                <a:latin typeface="Georgia" pitchFamily="18" charset="0"/>
              </a:rPr>
              <a:t>III. Syntax</a:t>
            </a:r>
          </a:p>
          <a:p>
            <a:pPr>
              <a:buNone/>
            </a:pPr>
            <a:r>
              <a:rPr lang="en-US" sz="2500" dirty="0" smtClean="0">
                <a:latin typeface="Georgia" pitchFamily="18" charset="0"/>
              </a:rPr>
              <a:t>a. The influence of the article /Al/ and its various manifestations. In Arabic, the consonants are divided into two groups: 	</a:t>
            </a:r>
          </a:p>
          <a:p>
            <a:pPr>
              <a:buNone/>
            </a:pPr>
            <a:endParaRPr lang="en-US" sz="25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5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en-US" sz="2500" dirty="0" smtClean="0">
                <a:latin typeface="Georgia" pitchFamily="18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26187"/>
              </p:ext>
            </p:extLst>
          </p:nvPr>
        </p:nvGraphicFramePr>
        <p:xfrm>
          <a:off x="1043608" y="3359347"/>
          <a:ext cx="8064896" cy="38404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032448"/>
                <a:gridCol w="4032448"/>
              </a:tblGrid>
              <a:tr h="138415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800000"/>
                          </a:solidFill>
                          <a:latin typeface="Georgia" pitchFamily="18" charset="0"/>
                        </a:rPr>
                        <a:t>The sun letters or solar letters: The article “Al” is written, but not pronounced. </a:t>
                      </a:r>
                      <a:endParaRPr lang="en-US" sz="2400" dirty="0">
                        <a:solidFill>
                          <a:srgbClr val="8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800000"/>
                          </a:solidFill>
                          <a:latin typeface="Georgia" pitchFamily="18" charset="0"/>
                        </a:rPr>
                        <a:t>The moon letters or lunar letters: The article “Al” is written and pronounced. </a:t>
                      </a:r>
                      <a:endParaRPr lang="en-US" sz="2400" dirty="0">
                        <a:solidFill>
                          <a:srgbClr val="800000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09836"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As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sukar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Az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úcar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b="0" i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sugar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s-ES" sz="2400" b="1" i="1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Az</a:t>
                      </a:r>
                      <a:r>
                        <a:rPr lang="es-ES" sz="2400" b="0" i="1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zayt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eite (</a:t>
                      </a:r>
                      <a:r>
                        <a:rPr lang="es-ES" sz="2400" b="0" i="1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oil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Georgia" pitchFamily="18" charset="0"/>
                        </a:rPr>
                        <a:t>(</a:t>
                      </a:r>
                      <a:r>
                        <a:rPr lang="es-ES" sz="1600" dirty="0" err="1" smtClean="0">
                          <a:latin typeface="Georgia" pitchFamily="18" charset="0"/>
                        </a:rPr>
                        <a:t>Noll</a:t>
                      </a:r>
                      <a:r>
                        <a:rPr lang="es-ES" sz="1600" dirty="0" smtClean="0">
                          <a:latin typeface="Georgia" pitchFamily="18" charset="0"/>
                        </a:rPr>
                        <a:t>,</a:t>
                      </a:r>
                      <a:r>
                        <a:rPr lang="es-ES" sz="1600" baseline="0" dirty="0" smtClean="0">
                          <a:latin typeface="Georgia" pitchFamily="18" charset="0"/>
                        </a:rPr>
                        <a:t> 2</a:t>
                      </a:r>
                      <a:r>
                        <a:rPr lang="es-ES" sz="1600" dirty="0" smtClean="0">
                          <a:latin typeface="Georgia" pitchFamily="18" charset="0"/>
                        </a:rPr>
                        <a:t>006)</a:t>
                      </a:r>
                      <a:endParaRPr lang="en-US" sz="2400" dirty="0" smtClean="0">
                        <a:latin typeface="Georgia" pitchFamily="18" charset="0"/>
                      </a:endParaRPr>
                    </a:p>
                    <a:p>
                      <a:endParaRPr lang="en-US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Al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kohol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Al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cohol (</a:t>
                      </a:r>
                      <a:r>
                        <a:rPr lang="es-ES" sz="2400" b="0" i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alcohol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Al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qoton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sym typeface="Wingdings"/>
                        </a:rPr>
                        <a:t></a:t>
                      </a:r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Al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godón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cotton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) </a:t>
                      </a:r>
                    </a:p>
                    <a:p>
                      <a:endParaRPr lang="en-US" sz="2400" dirty="0"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Linguistic Influence of Arabic on Spanish (Cont.)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74441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Georgia" pitchFamily="18" charset="0"/>
              </a:rPr>
              <a:t>b. “Hasta</a:t>
            </a:r>
            <a:r>
              <a:rPr lang="en-US" sz="2700" i="1" dirty="0" smtClean="0">
                <a:latin typeface="Georgia" pitchFamily="18" charset="0"/>
              </a:rPr>
              <a:t>” </a:t>
            </a:r>
            <a:r>
              <a:rPr lang="en-US" sz="27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حتى</a:t>
            </a:r>
            <a:r>
              <a:rPr lang="en-US" sz="2700" i="1" dirty="0" smtClean="0">
                <a:latin typeface="Georgia" pitchFamily="18" charset="0"/>
              </a:rPr>
              <a:t> </a:t>
            </a:r>
            <a:r>
              <a:rPr lang="en-US" sz="2700" i="1" dirty="0" smtClean="0">
                <a:latin typeface="Georgia" pitchFamily="18" charset="0"/>
                <a:sym typeface="Wingdings" pitchFamily="2" charset="2"/>
              </a:rPr>
              <a:t> </a:t>
            </a:r>
            <a:r>
              <a:rPr lang="en-US" sz="2700" dirty="0" smtClean="0">
                <a:latin typeface="Georgia" pitchFamily="18" charset="0"/>
                <a:sym typeface="Wingdings" pitchFamily="2" charset="2"/>
              </a:rPr>
              <a:t>from Arabic</a:t>
            </a:r>
            <a:r>
              <a:rPr lang="en-US" sz="2700" i="1" dirty="0">
                <a:latin typeface="Georgia" pitchFamily="18" charset="0"/>
                <a:sym typeface="Wingdings" pitchFamily="2" charset="2"/>
              </a:rPr>
              <a:t> </a:t>
            </a:r>
            <a:r>
              <a:rPr lang="en-US" sz="2700" dirty="0" smtClean="0">
                <a:solidFill>
                  <a:srgbClr val="800000"/>
                </a:solidFill>
                <a:latin typeface="Georgia" pitchFamily="18" charset="0"/>
                <a:sym typeface="Wingdings" pitchFamily="2" charset="2"/>
              </a:rPr>
              <a:t>“</a:t>
            </a:r>
            <a:r>
              <a:rPr lang="en-US" sz="2700" i="1" dirty="0" err="1" smtClean="0">
                <a:solidFill>
                  <a:srgbClr val="800000"/>
                </a:solidFill>
                <a:latin typeface="Georgia" pitchFamily="18" charset="0"/>
                <a:sym typeface="Wingdings" pitchFamily="2" charset="2"/>
              </a:rPr>
              <a:t>hatta</a:t>
            </a:r>
            <a:r>
              <a:rPr lang="en-US" sz="2700" dirty="0" smtClean="0">
                <a:solidFill>
                  <a:srgbClr val="800000"/>
                </a:solidFill>
                <a:latin typeface="Georgia" pitchFamily="18" charset="0"/>
                <a:sym typeface="Wingdings" pitchFamily="2" charset="2"/>
              </a:rPr>
              <a:t>,</a:t>
            </a:r>
            <a:r>
              <a:rPr lang="en-US" sz="2700" dirty="0" smtClean="0">
                <a:latin typeface="Georgia" pitchFamily="18" charset="0"/>
                <a:sym typeface="Wingdings" pitchFamily="2" charset="2"/>
              </a:rPr>
              <a:t>” which has the same meaning of the Spanish preposition “hasta.” Both indicate the duration of an event or action, giving a specific time of completion or ending. </a:t>
            </a:r>
          </a:p>
          <a:p>
            <a:pPr marL="0" indent="0">
              <a:buNone/>
            </a:pPr>
            <a:endParaRPr lang="en-US" sz="2700" dirty="0" smtClean="0">
              <a:latin typeface="Georgia" pitchFamily="18" charset="0"/>
            </a:endParaRPr>
          </a:p>
          <a:p>
            <a:endParaRPr lang="en-US" sz="27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109291" b="-109291"/>
          <a:stretch>
            <a:fillRect/>
          </a:stretch>
        </p:blipFill>
        <p:spPr>
          <a:xfrm>
            <a:off x="4453453" y="620688"/>
            <a:ext cx="4690547" cy="5256584"/>
          </a:xfrm>
        </p:spPr>
      </p:pic>
    </p:spTree>
    <p:extLst>
      <p:ext uri="{BB962C8B-B14F-4D97-AF65-F5344CB8AC3E}">
        <p14:creationId xmlns:p14="http://schemas.microsoft.com/office/powerpoint/2010/main" val="173043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381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Linguistic Influence of Arabic on Spanish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8064896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900" dirty="0" smtClean="0">
                <a:latin typeface="Georgia" pitchFamily="18" charset="0"/>
              </a:rPr>
              <a:t>c. </a:t>
            </a:r>
            <a:r>
              <a:rPr lang="en-US" sz="2600" dirty="0" smtClean="0">
                <a:latin typeface="Georgia" pitchFamily="18" charset="0"/>
              </a:rPr>
              <a:t>The indefinite nouns “</a:t>
            </a:r>
            <a:r>
              <a:rPr lang="en-US" sz="2600" dirty="0" err="1" smtClean="0">
                <a:latin typeface="Georgia" pitchFamily="18" charset="0"/>
              </a:rPr>
              <a:t>fulano</a:t>
            </a:r>
            <a:r>
              <a:rPr lang="en-US" sz="2600" dirty="0" smtClean="0">
                <a:latin typeface="Georgia" pitchFamily="18" charset="0"/>
              </a:rPr>
              <a:t>,</a:t>
            </a:r>
            <a:r>
              <a:rPr lang="en-US" sz="2600" dirty="0">
                <a:latin typeface="Georgia" pitchFamily="18" charset="0"/>
              </a:rPr>
              <a:t>” </a:t>
            </a:r>
            <a:r>
              <a:rPr lang="en-US" sz="2600" dirty="0" smtClean="0">
                <a:latin typeface="Georgia" pitchFamily="18" charset="0"/>
              </a:rPr>
              <a:t>“</a:t>
            </a:r>
            <a:r>
              <a:rPr lang="en-US" sz="2600" dirty="0" err="1" smtClean="0">
                <a:latin typeface="Georgia" pitchFamily="18" charset="0"/>
              </a:rPr>
              <a:t>mengano</a:t>
            </a:r>
            <a:r>
              <a:rPr lang="en-US" sz="2600" dirty="0" smtClean="0">
                <a:latin typeface="Georgia" pitchFamily="18" charset="0"/>
              </a:rPr>
              <a:t>,”  and “</a:t>
            </a:r>
            <a:r>
              <a:rPr lang="en-US" sz="2600" dirty="0" err="1" smtClean="0">
                <a:latin typeface="Georgia" pitchFamily="18" charset="0"/>
              </a:rPr>
              <a:t>zutano</a:t>
            </a:r>
            <a:r>
              <a:rPr lang="en-US" sz="2600" dirty="0" smtClean="0">
                <a:latin typeface="Georgia" pitchFamily="18" charset="0"/>
              </a:rPr>
              <a:t>,” which are all used to designate a person whose name is unknown or who do not want to mention </a:t>
            </a:r>
            <a:r>
              <a:rPr lang="es-ES" sz="2600" dirty="0" smtClean="0">
                <a:latin typeface="Georgia" pitchFamily="18" charset="0"/>
              </a:rPr>
              <a:t>(</a:t>
            </a:r>
            <a:r>
              <a:rPr lang="es-ES" sz="2600" dirty="0" err="1">
                <a:latin typeface="Georgia" pitchFamily="18" charset="0"/>
              </a:rPr>
              <a:t>Dyke</a:t>
            </a:r>
            <a:r>
              <a:rPr lang="es-ES" sz="2600" dirty="0">
                <a:latin typeface="Georgia" pitchFamily="18" charset="0"/>
              </a:rPr>
              <a:t>, 1983</a:t>
            </a:r>
            <a:r>
              <a:rPr lang="es-ES" sz="2600" dirty="0" smtClean="0">
                <a:latin typeface="Georgia" pitchFamily="18" charset="0"/>
              </a:rPr>
              <a:t>)</a:t>
            </a:r>
            <a:r>
              <a:rPr lang="en-US" sz="2600" dirty="0" smtClean="0">
                <a:latin typeface="Georgia" pitchFamily="18" charset="0"/>
              </a:rPr>
              <a:t>. They’re akin to </a:t>
            </a:r>
            <a:r>
              <a:rPr lang="en-US" sz="2600" dirty="0">
                <a:latin typeface="Georgia" pitchFamily="18" charset="0"/>
              </a:rPr>
              <a:t>the English </a:t>
            </a:r>
            <a:r>
              <a:rPr lang="en-US" sz="2600" i="1" dirty="0">
                <a:latin typeface="Georgia" pitchFamily="18" charset="0"/>
              </a:rPr>
              <a:t>so-and-so</a:t>
            </a:r>
            <a:r>
              <a:rPr lang="en-US" sz="2600" dirty="0">
                <a:latin typeface="Georgia" pitchFamily="18" charset="0"/>
              </a:rPr>
              <a:t>, </a:t>
            </a:r>
            <a:r>
              <a:rPr lang="en-US" sz="2600" i="1" dirty="0">
                <a:latin typeface="Georgia" pitchFamily="18" charset="0"/>
              </a:rPr>
              <a:t>what's-his-name</a:t>
            </a:r>
            <a:r>
              <a:rPr lang="en-US" sz="2600" dirty="0">
                <a:latin typeface="Georgia" pitchFamily="18" charset="0"/>
              </a:rPr>
              <a:t>, </a:t>
            </a:r>
            <a:r>
              <a:rPr lang="en-US" sz="2600" i="1" dirty="0">
                <a:latin typeface="Georgia" pitchFamily="18" charset="0"/>
              </a:rPr>
              <a:t>what's-her-</a:t>
            </a:r>
            <a:r>
              <a:rPr lang="en-US" sz="2600" i="1" dirty="0" smtClean="0">
                <a:latin typeface="Georgia" pitchFamily="18" charset="0"/>
              </a:rPr>
              <a:t>name</a:t>
            </a:r>
            <a:r>
              <a:rPr lang="en-US" sz="2600" dirty="0" smtClean="0">
                <a:latin typeface="Georgia" pitchFamily="18" charset="0"/>
              </a:rPr>
              <a:t>, </a:t>
            </a:r>
            <a:r>
              <a:rPr lang="en-US" sz="2600" i="1" dirty="0" smtClean="0">
                <a:latin typeface="Georgia" pitchFamily="18" charset="0"/>
              </a:rPr>
              <a:t>or Tom</a:t>
            </a:r>
            <a:r>
              <a:rPr lang="en-US" sz="2600" i="1" dirty="0">
                <a:latin typeface="Georgia" pitchFamily="18" charset="0"/>
              </a:rPr>
              <a:t>, Dick, and </a:t>
            </a:r>
            <a:r>
              <a:rPr lang="en-US" sz="2600" i="1" dirty="0" smtClean="0">
                <a:latin typeface="Georgia" pitchFamily="18" charset="0"/>
              </a:rPr>
              <a:t>Harry.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err="1">
                <a:latin typeface="Georgia" pitchFamily="18" charset="0"/>
              </a:rPr>
              <a:t>señora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err="1">
                <a:latin typeface="Georgia" pitchFamily="18" charset="0"/>
              </a:rPr>
              <a:t>fulana</a:t>
            </a:r>
            <a:r>
              <a:rPr lang="en-US" sz="2600" dirty="0">
                <a:latin typeface="Georgia" pitchFamily="18" charset="0"/>
              </a:rPr>
              <a:t> de </a:t>
            </a:r>
            <a:r>
              <a:rPr lang="en-US" sz="2600" dirty="0" err="1">
                <a:latin typeface="Georgia" pitchFamily="18" charset="0"/>
              </a:rPr>
              <a:t>tal</a:t>
            </a:r>
            <a:r>
              <a:rPr lang="en-US" sz="2600" dirty="0">
                <a:latin typeface="Georgia" pitchFamily="18" charset="0"/>
              </a:rPr>
              <a:t> Mrs.</a:t>
            </a:r>
            <a:r>
              <a:rPr lang="es-ES" sz="26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en-US" sz="2600" dirty="0">
                <a:latin typeface="Georgia" pitchFamily="18" charset="0"/>
              </a:rPr>
              <a:t>	</a:t>
            </a:r>
            <a:r>
              <a:rPr lang="en-US" sz="2600" dirty="0" smtClean="0">
                <a:latin typeface="Georgia" pitchFamily="18" charset="0"/>
              </a:rPr>
              <a:t>E.g.:</a:t>
            </a:r>
          </a:p>
          <a:p>
            <a:pPr lvl="1"/>
            <a:r>
              <a:rPr lang="en-US" sz="2600" dirty="0" smtClean="0">
                <a:latin typeface="Georgia" pitchFamily="18" charset="0"/>
              </a:rPr>
              <a:t>No </a:t>
            </a:r>
            <a:r>
              <a:rPr lang="en-US" sz="2600" dirty="0">
                <a:latin typeface="Georgia" pitchFamily="18" charset="0"/>
              </a:rPr>
              <a:t>me </a:t>
            </a:r>
            <a:r>
              <a:rPr lang="en-US" sz="2600" dirty="0" err="1">
                <a:latin typeface="Georgia" pitchFamily="18" charset="0"/>
              </a:rPr>
              <a:t>interesa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err="1">
                <a:latin typeface="Georgia" pitchFamily="18" charset="0"/>
              </a:rPr>
              <a:t>si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err="1">
                <a:latin typeface="Georgia" pitchFamily="18" charset="0"/>
              </a:rPr>
              <a:t>paga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b="1" dirty="0" err="1" smtClean="0">
                <a:latin typeface="Georgia" pitchFamily="18" charset="0"/>
              </a:rPr>
              <a:t>fulano</a:t>
            </a:r>
            <a:r>
              <a:rPr lang="en-US" sz="2600" dirty="0" smtClean="0">
                <a:latin typeface="Georgia" pitchFamily="18" charset="0"/>
              </a:rPr>
              <a:t>, </a:t>
            </a:r>
            <a:r>
              <a:rPr lang="en-US" sz="2600" b="1" dirty="0" err="1" smtClean="0">
                <a:latin typeface="Georgia" pitchFamily="18" charset="0"/>
              </a:rPr>
              <a:t>mengano</a:t>
            </a:r>
            <a:r>
              <a:rPr lang="en-US" sz="2600" i="1" dirty="0" smtClean="0">
                <a:latin typeface="Georgia" pitchFamily="18" charset="0"/>
              </a:rPr>
              <a:t>, </a:t>
            </a:r>
            <a:r>
              <a:rPr lang="en-US" sz="2600" dirty="0" smtClean="0">
                <a:latin typeface="Georgia" pitchFamily="18" charset="0"/>
              </a:rPr>
              <a:t>o </a:t>
            </a:r>
            <a:r>
              <a:rPr lang="en-US" sz="2600" b="1" dirty="0" err="1" smtClean="0">
                <a:latin typeface="Georgia" pitchFamily="18" charset="0"/>
              </a:rPr>
              <a:t>zutano</a:t>
            </a:r>
            <a:r>
              <a:rPr lang="en-US" sz="2600" dirty="0" smtClean="0">
                <a:latin typeface="Georgia" pitchFamily="18" charset="0"/>
              </a:rPr>
              <a:t>, </a:t>
            </a:r>
            <a:r>
              <a:rPr lang="en-US" sz="2600" dirty="0">
                <a:latin typeface="Georgia" pitchFamily="18" charset="0"/>
              </a:rPr>
              <a:t>lo </a:t>
            </a:r>
            <a:r>
              <a:rPr lang="en-US" sz="2600" dirty="0" err="1">
                <a:latin typeface="Georgia" pitchFamily="18" charset="0"/>
              </a:rPr>
              <a:t>que</a:t>
            </a:r>
            <a:r>
              <a:rPr lang="en-US" sz="2600" dirty="0">
                <a:latin typeface="Georgia" pitchFamily="18" charset="0"/>
              </a:rPr>
              <a:t> me </a:t>
            </a:r>
            <a:r>
              <a:rPr lang="en-US" sz="2600" dirty="0" err="1">
                <a:latin typeface="Georgia" pitchFamily="18" charset="0"/>
              </a:rPr>
              <a:t>interesa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err="1">
                <a:latin typeface="Georgia" pitchFamily="18" charset="0"/>
              </a:rPr>
              <a:t>es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err="1">
                <a:latin typeface="Georgia" pitchFamily="18" charset="0"/>
              </a:rPr>
              <a:t>cobrar</a:t>
            </a:r>
            <a:r>
              <a:rPr lang="en-US" sz="2600" dirty="0">
                <a:latin typeface="Georgia" pitchFamily="18" charset="0"/>
              </a:rPr>
              <a:t>.</a:t>
            </a:r>
          </a:p>
          <a:p>
            <a:pPr lvl="1"/>
            <a:r>
              <a:rPr lang="en-US" sz="2600" dirty="0" smtClean="0">
                <a:latin typeface="Georgia" pitchFamily="18" charset="0"/>
              </a:rPr>
              <a:t> I do not care </a:t>
            </a:r>
            <a:r>
              <a:rPr lang="en-US" sz="2600" b="1" dirty="0" smtClean="0">
                <a:latin typeface="Georgia" pitchFamily="18" charset="0"/>
              </a:rPr>
              <a:t>who</a:t>
            </a:r>
            <a:r>
              <a:rPr lang="en-US" sz="2600" dirty="0" smtClean="0">
                <a:latin typeface="Georgia" pitchFamily="18" charset="0"/>
              </a:rPr>
              <a:t> pays me, what interests me is getting my money back. </a:t>
            </a:r>
            <a:endParaRPr lang="en-US" sz="2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6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Linguistic Influence of Arabic on Spanish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439248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IV. Semantics</a:t>
            </a:r>
          </a:p>
          <a:p>
            <a:pPr marL="0" indent="0"/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About 4000 words in Spanish are of Arab origin.</a:t>
            </a:r>
          </a:p>
          <a:p>
            <a:pPr marL="0" indent="0"/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Examples from different semantic (conceptual) fields.</a:t>
            </a:r>
          </a:p>
          <a:p>
            <a:pPr marL="0" indent="0">
              <a:buNone/>
            </a:pPr>
            <a:endParaRPr lang="en-US" sz="2400" b="1" i="1" dirty="0" smtClean="0">
              <a:solidFill>
                <a:srgbClr val="9B2D1F"/>
              </a:solidFill>
              <a:latin typeface="Georgia" pitchFamily="18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Knowledge and science: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a. “</a:t>
            </a:r>
            <a:r>
              <a:rPr lang="en-US" sz="2400" b="1" dirty="0" smtClean="0">
                <a:solidFill>
                  <a:srgbClr val="9B2D1F"/>
                </a:solidFill>
                <a:latin typeface="Georgia" pitchFamily="18" charset="0"/>
              </a:rPr>
              <a:t>Cero”</a:t>
            </a: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 (zero)</a:t>
            </a:r>
            <a:r>
              <a:rPr lang="en-US" sz="2400" b="1" dirty="0" smtClean="0">
                <a:solidFill>
                  <a:srgbClr val="9B2D1F"/>
                </a:solidFill>
                <a:latin typeface="Georgia" pitchFamily="18" charset="0"/>
              </a:rPr>
              <a:t>:</a:t>
            </a: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From Arabic </a:t>
            </a:r>
            <a:r>
              <a:rPr lang="en-US" sz="2400" i="1" dirty="0" err="1" smtClean="0">
                <a:solidFill>
                  <a:srgbClr val="9B2D1F"/>
                </a:solidFill>
                <a:latin typeface="Georgia" pitchFamily="18" charset="0"/>
              </a:rPr>
              <a:t>sifr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"empty"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b. “</a:t>
            </a:r>
            <a:r>
              <a:rPr lang="es-ES" sz="2400" b="1" dirty="0" smtClean="0">
                <a:solidFill>
                  <a:srgbClr val="9B2D1F"/>
                </a:solidFill>
                <a:latin typeface="Georgia" pitchFamily="18" charset="0"/>
              </a:rPr>
              <a:t>Álgebra” </a:t>
            </a: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(algebra</a:t>
            </a:r>
            <a:r>
              <a:rPr lang="en-US" sz="2400" b="1" i="1" dirty="0">
                <a:solidFill>
                  <a:srgbClr val="9B2D1F"/>
                </a:solidFill>
                <a:latin typeface="Georgia" pitchFamily="18" charset="0"/>
              </a:rPr>
              <a:t>)</a:t>
            </a:r>
            <a:r>
              <a:rPr lang="en-US" sz="2400" b="1" dirty="0" smtClean="0">
                <a:solidFill>
                  <a:srgbClr val="9B2D1F"/>
                </a:solidFill>
                <a:latin typeface="Georgia" pitchFamily="18" charset="0"/>
              </a:rPr>
              <a:t>:</a:t>
            </a: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From</a:t>
            </a: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Arabic </a:t>
            </a:r>
            <a:r>
              <a:rPr lang="en-US" sz="2400" dirty="0" err="1" smtClean="0">
                <a:solidFill>
                  <a:srgbClr val="9B2D1F"/>
                </a:solidFill>
                <a:latin typeface="Georgia" pitchFamily="18" charset="0"/>
              </a:rPr>
              <a:t>الجبر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400" i="1" dirty="0" err="1" smtClean="0">
                <a:solidFill>
                  <a:srgbClr val="9B2D1F"/>
                </a:solidFill>
                <a:latin typeface="Georgia" pitchFamily="18" charset="0"/>
              </a:rPr>
              <a:t>gabr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"reduction”</a:t>
            </a:r>
            <a:endParaRPr lang="en-US" sz="2400" dirty="0">
              <a:solidFill>
                <a:srgbClr val="9B2D1F"/>
              </a:solidFill>
              <a:latin typeface="Georgia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sz="2400" b="1" dirty="0" smtClean="0">
                <a:solidFill>
                  <a:srgbClr val="9B2D1F"/>
                </a:solidFill>
                <a:latin typeface="Georgia" pitchFamily="18" charset="0"/>
              </a:rPr>
              <a:t>c. “Jarabe” </a:t>
            </a:r>
            <a:r>
              <a:rPr lang="es-ES" sz="2400" b="1" i="1" dirty="0" smtClean="0">
                <a:solidFill>
                  <a:srgbClr val="9B2D1F"/>
                </a:solidFill>
                <a:latin typeface="Georgia" pitchFamily="18" charset="0"/>
              </a:rPr>
              <a:t>(</a:t>
            </a:r>
            <a:r>
              <a:rPr lang="es-ES" sz="2400" b="1" i="1" dirty="0" err="1" smtClean="0">
                <a:solidFill>
                  <a:srgbClr val="9B2D1F"/>
                </a:solidFill>
                <a:latin typeface="Georgia" pitchFamily="18" charset="0"/>
              </a:rPr>
              <a:t>syrup</a:t>
            </a:r>
            <a:r>
              <a:rPr lang="es-ES" sz="2400" b="1" i="1" dirty="0">
                <a:solidFill>
                  <a:srgbClr val="9B2D1F"/>
                </a:solidFill>
                <a:latin typeface="Georgia" pitchFamily="18" charset="0"/>
              </a:rPr>
              <a:t>)</a:t>
            </a:r>
            <a:r>
              <a:rPr lang="es-ES" sz="2400" b="1" dirty="0" smtClean="0">
                <a:solidFill>
                  <a:srgbClr val="9B2D1F"/>
                </a:solidFill>
                <a:latin typeface="Georgia" pitchFamily="18" charset="0"/>
              </a:rPr>
              <a:t>: </a:t>
            </a:r>
            <a:r>
              <a:rPr lang="es-ES" sz="2400" dirty="0" err="1" smtClean="0">
                <a:solidFill>
                  <a:srgbClr val="9B2D1F"/>
                </a:solidFill>
                <a:latin typeface="Georgia" pitchFamily="18" charset="0"/>
              </a:rPr>
              <a:t>From</a:t>
            </a:r>
            <a:r>
              <a:rPr lang="en-US" sz="2400" b="1" i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Arabic </a:t>
            </a:r>
            <a:r>
              <a:rPr lang="en-US" sz="2400" dirty="0" err="1" smtClean="0">
                <a:solidFill>
                  <a:srgbClr val="9B2D1F"/>
                </a:solidFill>
                <a:latin typeface="Georgia" pitchFamily="18" charset="0"/>
              </a:rPr>
              <a:t>شراب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400" i="1" dirty="0" err="1" smtClean="0">
                <a:solidFill>
                  <a:srgbClr val="9B2D1F"/>
                </a:solidFill>
                <a:latin typeface="Georgia" pitchFamily="18" charset="0"/>
              </a:rPr>
              <a:t>sharab</a:t>
            </a:r>
            <a:r>
              <a:rPr lang="en-US" sz="2400" dirty="0" smtClean="0">
                <a:solidFill>
                  <a:srgbClr val="9B2D1F"/>
                </a:solidFill>
                <a:latin typeface="Georgia" pitchFamily="18" charset="0"/>
              </a:rPr>
              <a:t> (in Spanish it is used in medicine) </a:t>
            </a:r>
          </a:p>
          <a:p>
            <a:pPr marL="0" indent="0">
              <a:buNone/>
            </a:pPr>
            <a:endParaRPr lang="en-US" sz="2400" dirty="0">
              <a:solidFill>
                <a:srgbClr val="9B2D1F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(</a:t>
            </a:r>
            <a:r>
              <a:rPr lang="es-ES" sz="2400" dirty="0" err="1" smtClean="0">
                <a:solidFill>
                  <a:srgbClr val="9B2D1F"/>
                </a:solidFill>
                <a:latin typeface="Georgia" pitchFamily="18" charset="0"/>
              </a:rPr>
              <a:t>Nadeau</a:t>
            </a:r>
            <a:r>
              <a:rPr lang="es-ES" sz="2400" dirty="0" smtClean="0">
                <a:solidFill>
                  <a:srgbClr val="9B2D1F"/>
                </a:solidFill>
                <a:latin typeface="Georgia" pitchFamily="18" charset="0"/>
              </a:rPr>
              <a:t> &amp; </a:t>
            </a:r>
            <a:r>
              <a:rPr lang="es-ES" sz="2400" dirty="0" err="1" smtClean="0">
                <a:solidFill>
                  <a:srgbClr val="9B2D1F"/>
                </a:solidFill>
                <a:latin typeface="Georgia" pitchFamily="18" charset="0"/>
              </a:rPr>
              <a:t>Barlow</a:t>
            </a:r>
            <a:r>
              <a:rPr lang="es-ES" sz="2400" dirty="0" smtClean="0">
                <a:solidFill>
                  <a:srgbClr val="9B2D1F"/>
                </a:solidFill>
                <a:latin typeface="Georgia" pitchFamily="18" charset="0"/>
              </a:rPr>
              <a:t>, 2013)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endParaRPr lang="en-US" sz="2400" dirty="0">
              <a:solidFill>
                <a:srgbClr val="9B2D1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2192" r="-12192"/>
          <a:stretch>
            <a:fillRect/>
          </a:stretch>
        </p:blipFill>
        <p:spPr>
          <a:xfrm>
            <a:off x="5099437" y="1772816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217325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11381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Linguistic Influence of Arabic on Spanish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700808"/>
            <a:ext cx="4824536" cy="49685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b="1" i="1" dirty="0" smtClean="0">
                <a:solidFill>
                  <a:srgbClr val="9B2D1F"/>
                </a:solidFill>
                <a:latin typeface="Georgia" pitchFamily="18" charset="0"/>
              </a:rPr>
              <a:t>Agriculture and cuisine:</a:t>
            </a:r>
          </a:p>
          <a:p>
            <a:pPr marL="457200" indent="-457200">
              <a:buAutoNum type="alphaLcPeriod"/>
            </a:pP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“</a:t>
            </a:r>
            <a:r>
              <a:rPr lang="en-US" sz="2200" b="1" dirty="0" err="1" smtClean="0">
                <a:solidFill>
                  <a:srgbClr val="9B2D1F"/>
                </a:solidFill>
                <a:latin typeface="Georgia" pitchFamily="18" charset="0"/>
              </a:rPr>
              <a:t>Alcachofa</a:t>
            </a: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”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200" b="1" i="1" dirty="0" smtClean="0">
                <a:solidFill>
                  <a:srgbClr val="9B2D1F"/>
                </a:solidFill>
                <a:latin typeface="Georgia" pitchFamily="18" charset="0"/>
              </a:rPr>
              <a:t>(artichoke)</a:t>
            </a: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: 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From Arabic </a:t>
            </a:r>
            <a:r>
              <a:rPr lang="ar-AE" sz="2200" dirty="0" smtClean="0">
                <a:solidFill>
                  <a:srgbClr val="9B2D1F"/>
                </a:solidFill>
                <a:latin typeface="Georgia" pitchFamily="18" charset="0"/>
              </a:rPr>
              <a:t>خرشوف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200" i="1" dirty="0" err="1" smtClean="0">
                <a:solidFill>
                  <a:srgbClr val="9B2D1F"/>
                </a:solidFill>
                <a:latin typeface="Georgia" pitchFamily="18" charset="0"/>
              </a:rPr>
              <a:t>haršuf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“</a:t>
            </a:r>
            <a:r>
              <a:rPr lang="en-US" sz="2200" b="1" dirty="0" err="1" smtClean="0">
                <a:solidFill>
                  <a:srgbClr val="9B2D1F"/>
                </a:solidFill>
                <a:latin typeface="Georgia" pitchFamily="18" charset="0"/>
              </a:rPr>
              <a:t>Zanahoria</a:t>
            </a: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” </a:t>
            </a:r>
            <a:r>
              <a:rPr lang="en-US" sz="2200" b="1" i="1" dirty="0" smtClean="0">
                <a:solidFill>
                  <a:srgbClr val="9B2D1F"/>
                </a:solidFill>
                <a:latin typeface="Georgia" pitchFamily="18" charset="0"/>
              </a:rPr>
              <a:t>(carrot)</a:t>
            </a: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:</a:t>
            </a:r>
            <a:r>
              <a:rPr lang="en-US" sz="2200" b="1" i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200" dirty="0">
                <a:solidFill>
                  <a:srgbClr val="9B2D1F"/>
                </a:solidFill>
                <a:latin typeface="Georgia" pitchFamily="18" charset="0"/>
              </a:rPr>
              <a:t>F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rom the Moroccan Arabic word </a:t>
            </a:r>
            <a:r>
              <a:rPr lang="en-US" sz="2200" i="1" dirty="0" err="1" smtClean="0">
                <a:solidFill>
                  <a:srgbClr val="9B2D1F"/>
                </a:solidFill>
                <a:latin typeface="Georgia" pitchFamily="18" charset="0"/>
              </a:rPr>
              <a:t>isfannãriyya</a:t>
            </a:r>
            <a:endParaRPr lang="en-US" sz="2200" dirty="0" smtClean="0">
              <a:solidFill>
                <a:srgbClr val="9B2D1F"/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en-US" sz="2200" b="1" dirty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b="1" dirty="0" smtClean="0">
                <a:solidFill>
                  <a:srgbClr val="9B2D1F"/>
                </a:solidFill>
                <a:latin typeface="Georgia" pitchFamily="18" charset="0"/>
              </a:rPr>
              <a:t>Alubia </a:t>
            </a:r>
            <a:r>
              <a:rPr lang="es-ES" sz="2200" b="1" i="1" dirty="0">
                <a:solidFill>
                  <a:srgbClr val="9B2D1F"/>
                </a:solidFill>
                <a:latin typeface="Georgia" pitchFamily="18" charset="0"/>
              </a:rPr>
              <a:t>(</a:t>
            </a:r>
            <a:r>
              <a:rPr lang="es-ES" sz="2200" b="1" i="1" dirty="0" err="1" smtClean="0">
                <a:solidFill>
                  <a:srgbClr val="9B2D1F"/>
                </a:solidFill>
                <a:latin typeface="Georgia" pitchFamily="18" charset="0"/>
              </a:rPr>
              <a:t>type</a:t>
            </a:r>
            <a:r>
              <a:rPr lang="es-ES" sz="2200" b="1" i="1" dirty="0" smtClean="0">
                <a:solidFill>
                  <a:srgbClr val="9B2D1F"/>
                </a:solidFill>
                <a:latin typeface="Georgia" pitchFamily="18" charset="0"/>
              </a:rPr>
              <a:t> of </a:t>
            </a:r>
            <a:r>
              <a:rPr lang="es-ES" sz="2200" b="1" i="1" dirty="0" err="1" smtClean="0">
                <a:solidFill>
                  <a:srgbClr val="9B2D1F"/>
                </a:solidFill>
                <a:latin typeface="Georgia" pitchFamily="18" charset="0"/>
              </a:rPr>
              <a:t>bean</a:t>
            </a:r>
            <a:r>
              <a:rPr lang="es-ES" sz="2200" b="1" i="1" dirty="0" smtClean="0">
                <a:solidFill>
                  <a:srgbClr val="9B2D1F"/>
                </a:solidFill>
                <a:latin typeface="Georgia" pitchFamily="18" charset="0"/>
              </a:rPr>
              <a:t>)</a:t>
            </a:r>
            <a:r>
              <a:rPr lang="es-ES" sz="2200" b="1" dirty="0" smtClean="0">
                <a:solidFill>
                  <a:srgbClr val="9B2D1F"/>
                </a:solidFill>
                <a:latin typeface="Georgia" pitchFamily="18" charset="0"/>
              </a:rPr>
              <a:t>: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dirty="0" err="1" smtClean="0">
                <a:solidFill>
                  <a:srgbClr val="9B2D1F"/>
                </a:solidFill>
                <a:latin typeface="Georgia" pitchFamily="18" charset="0"/>
              </a:rPr>
              <a:t>From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dirty="0" err="1" smtClean="0">
                <a:solidFill>
                  <a:srgbClr val="9B2D1F"/>
                </a:solidFill>
                <a:latin typeface="Georgia" pitchFamily="18" charset="0"/>
              </a:rPr>
              <a:t>Arabic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i="1" dirty="0" smtClean="0">
                <a:solidFill>
                  <a:srgbClr val="9B2D1F"/>
                </a:solidFill>
                <a:latin typeface="Georgia" pitchFamily="18" charset="0"/>
              </a:rPr>
              <a:t>al-</a:t>
            </a:r>
            <a:r>
              <a:rPr lang="es-ES" sz="2200" i="1" dirty="0" err="1" smtClean="0">
                <a:solidFill>
                  <a:srgbClr val="9B2D1F"/>
                </a:solidFill>
                <a:latin typeface="Georgia" pitchFamily="18" charset="0"/>
              </a:rPr>
              <a:t>lúbiyā</a:t>
            </a:r>
            <a:endParaRPr lang="es-ES" sz="2200" i="1" dirty="0" smtClean="0">
              <a:solidFill>
                <a:srgbClr val="9B2D1F"/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es-ES" sz="2200" b="1" dirty="0" smtClean="0">
                <a:solidFill>
                  <a:srgbClr val="9B2D1F"/>
                </a:solidFill>
                <a:latin typeface="Georgia" pitchFamily="18" charset="0"/>
              </a:rPr>
              <a:t>Aceituna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b="1" i="1" dirty="0" smtClean="0">
                <a:solidFill>
                  <a:srgbClr val="9B2D1F"/>
                </a:solidFill>
                <a:latin typeface="Georgia" pitchFamily="18" charset="0"/>
              </a:rPr>
              <a:t>(olive)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:</a:t>
            </a:r>
            <a:r>
              <a:rPr lang="es-ES" sz="2200" i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dirty="0" err="1">
                <a:solidFill>
                  <a:srgbClr val="9B2D1F"/>
                </a:solidFill>
                <a:latin typeface="Georgia" pitchFamily="18" charset="0"/>
              </a:rPr>
              <a:t>From</a:t>
            </a:r>
            <a:r>
              <a:rPr lang="es-ES" sz="2200" dirty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dirty="0" err="1">
                <a:solidFill>
                  <a:srgbClr val="9B2D1F"/>
                </a:solidFill>
                <a:latin typeface="Georgia" pitchFamily="18" charset="0"/>
              </a:rPr>
              <a:t>Arabic</a:t>
            </a:r>
            <a:r>
              <a:rPr lang="es-ES" sz="2200" dirty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dirty="0" err="1">
                <a:solidFill>
                  <a:srgbClr val="9B2D1F"/>
                </a:solidFill>
                <a:latin typeface="Georgia" pitchFamily="18" charset="0"/>
              </a:rPr>
              <a:t>الزيتون</a:t>
            </a:r>
            <a:r>
              <a:rPr lang="es-ES" sz="2200" dirty="0">
                <a:solidFill>
                  <a:srgbClr val="9B2D1F"/>
                </a:solidFill>
                <a:latin typeface="Georgia" pitchFamily="18" charset="0"/>
              </a:rPr>
              <a:t>‎ </a:t>
            </a:r>
            <a:r>
              <a:rPr lang="es-ES" sz="2200" i="1" dirty="0" err="1" smtClean="0">
                <a:solidFill>
                  <a:srgbClr val="9B2D1F"/>
                </a:solidFill>
                <a:latin typeface="Georgia" pitchFamily="18" charset="0"/>
              </a:rPr>
              <a:t>az</a:t>
            </a:r>
            <a:r>
              <a:rPr lang="es-ES" sz="2200" i="1" dirty="0" err="1">
                <a:solidFill>
                  <a:srgbClr val="9B2D1F"/>
                </a:solidFill>
                <a:latin typeface="Georgia" pitchFamily="18" charset="0"/>
              </a:rPr>
              <a:t>-</a:t>
            </a:r>
            <a:r>
              <a:rPr lang="es-ES" sz="2200" i="1" dirty="0" err="1" smtClean="0">
                <a:solidFill>
                  <a:srgbClr val="9B2D1F"/>
                </a:solidFill>
                <a:latin typeface="Georgia" pitchFamily="18" charset="0"/>
              </a:rPr>
              <a:t>zaytun</a:t>
            </a:r>
            <a:endParaRPr lang="es-ES" sz="2200" i="1" dirty="0" smtClean="0">
              <a:solidFill>
                <a:srgbClr val="9B2D1F"/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en-US" sz="2200" b="1" dirty="0" err="1" smtClean="0">
                <a:solidFill>
                  <a:srgbClr val="9B2D1F"/>
                </a:solidFill>
                <a:latin typeface="Georgia" pitchFamily="18" charset="0"/>
              </a:rPr>
              <a:t>Naranja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200" b="1" i="1" dirty="0" smtClean="0">
                <a:solidFill>
                  <a:srgbClr val="9B2D1F"/>
                </a:solidFill>
                <a:latin typeface="Georgia" pitchFamily="18" charset="0"/>
              </a:rPr>
              <a:t>(orange)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: </a:t>
            </a:r>
            <a:r>
              <a:rPr lang="es-ES" sz="2200" dirty="0" err="1" smtClean="0">
                <a:solidFill>
                  <a:srgbClr val="9B2D1F"/>
                </a:solidFill>
                <a:latin typeface="Georgia" pitchFamily="18" charset="0"/>
              </a:rPr>
              <a:t>From</a:t>
            </a:r>
            <a:r>
              <a:rPr lang="es-ES" sz="2200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s-ES" sz="2200" dirty="0" err="1" smtClean="0">
                <a:solidFill>
                  <a:srgbClr val="9B2D1F"/>
                </a:solidFill>
                <a:latin typeface="Georgia" pitchFamily="18" charset="0"/>
              </a:rPr>
              <a:t>Arabic</a:t>
            </a:r>
            <a:r>
              <a:rPr lang="ar-AE" sz="2200" dirty="0" smtClean="0">
                <a:solidFill>
                  <a:srgbClr val="9B2D1F"/>
                </a:solidFill>
                <a:latin typeface="Georgia" pitchFamily="18" charset="0"/>
              </a:rPr>
              <a:t>نارنج</a:t>
            </a:r>
            <a:r>
              <a:rPr lang="en-US" sz="2200" dirty="0" smtClean="0">
                <a:solidFill>
                  <a:srgbClr val="9B2D1F"/>
                </a:solidFill>
                <a:latin typeface="Georgia" pitchFamily="18" charset="0"/>
              </a:rPr>
              <a:t>: </a:t>
            </a:r>
            <a:r>
              <a:rPr lang="en-US" sz="2200" i="1" dirty="0" err="1" smtClean="0">
                <a:solidFill>
                  <a:srgbClr val="9B2D1F"/>
                </a:solidFill>
                <a:latin typeface="Georgia" pitchFamily="18" charset="0"/>
              </a:rPr>
              <a:t>nāranǧ</a:t>
            </a:r>
            <a:r>
              <a:rPr lang="en-US" sz="2200" i="1" dirty="0" smtClean="0">
                <a:solidFill>
                  <a:srgbClr val="9B2D1F"/>
                </a:solidFill>
                <a:latin typeface="Georgia" pitchFamily="18" charset="0"/>
              </a:rPr>
              <a:t>. </a:t>
            </a:r>
          </a:p>
          <a:p>
            <a:pPr marL="457200" indent="-457200">
              <a:buFont typeface="+mj-lt"/>
              <a:buAutoNum type="alphaLcPeriod" startAt="3"/>
            </a:pPr>
            <a:r>
              <a:rPr lang="en-US" sz="2200" b="1" dirty="0" err="1" smtClean="0">
                <a:solidFill>
                  <a:srgbClr val="9B2D1F"/>
                </a:solidFill>
                <a:latin typeface="Georgia" pitchFamily="18" charset="0"/>
              </a:rPr>
              <a:t>Albóndiga</a:t>
            </a: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 </a:t>
            </a:r>
            <a:r>
              <a:rPr lang="en-US" sz="2200" b="1" i="1" dirty="0" smtClean="0">
                <a:solidFill>
                  <a:srgbClr val="9B2D1F"/>
                </a:solidFill>
                <a:latin typeface="Georgia" pitchFamily="18" charset="0"/>
              </a:rPr>
              <a:t>(similar to a meat ball)</a:t>
            </a:r>
            <a:r>
              <a:rPr lang="en-US" sz="2200" b="1" dirty="0" smtClean="0">
                <a:solidFill>
                  <a:srgbClr val="9B2D1F"/>
                </a:solidFill>
                <a:latin typeface="Georgia" pitchFamily="18" charset="0"/>
              </a:rPr>
              <a:t>: </a:t>
            </a:r>
            <a:r>
              <a:rPr lang="en-US" sz="2200" dirty="0">
                <a:solidFill>
                  <a:srgbClr val="9B2D1F"/>
                </a:solidFill>
                <a:latin typeface="Georgia" pitchFamily="18" charset="0"/>
              </a:rPr>
              <a:t>From Arabic </a:t>
            </a:r>
            <a:r>
              <a:rPr lang="en-US" sz="2200" i="1" dirty="0">
                <a:solidFill>
                  <a:srgbClr val="9B2D1F"/>
                </a:solidFill>
                <a:latin typeface="Georgia" pitchFamily="18" charset="0"/>
              </a:rPr>
              <a:t>al-</a:t>
            </a:r>
            <a:r>
              <a:rPr lang="en-US" sz="2200" i="1" dirty="0" err="1">
                <a:solidFill>
                  <a:srgbClr val="9B2D1F"/>
                </a:solidFill>
                <a:latin typeface="Georgia" pitchFamily="18" charset="0"/>
              </a:rPr>
              <a:t>bundiqa</a:t>
            </a:r>
            <a:r>
              <a:rPr lang="en-US" sz="2200" i="1" dirty="0">
                <a:solidFill>
                  <a:srgbClr val="9B2D1F"/>
                </a:solidFill>
                <a:latin typeface="Georgia" pitchFamily="18" charset="0"/>
              </a:rPr>
              <a:t> </a:t>
            </a:r>
            <a:endParaRPr lang="en-US" sz="2200" b="1" i="1" dirty="0" smtClean="0">
              <a:solidFill>
                <a:srgbClr val="9B2D1F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200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Georgia" pitchFamily="18" charset="0"/>
              </a:rPr>
              <a:t>(</a:t>
            </a:r>
            <a:r>
              <a:rPr lang="es-ES" sz="2000" dirty="0" err="1" smtClean="0">
                <a:latin typeface="Georgia" pitchFamily="18" charset="0"/>
              </a:rPr>
              <a:t>Rorabaugh</a:t>
            </a:r>
            <a:r>
              <a:rPr lang="es-ES" sz="2000" dirty="0" smtClean="0">
                <a:latin typeface="Georgia" pitchFamily="18" charset="0"/>
              </a:rPr>
              <a:t>, 2010)</a:t>
            </a:r>
            <a:endParaRPr lang="en-US" sz="2200" dirty="0" smtClean="0">
              <a:latin typeface="Georgia" pitchFamily="18" charset="0"/>
            </a:endParaRPr>
          </a:p>
          <a:p>
            <a:pPr>
              <a:buNone/>
            </a:pPr>
            <a:endParaRPr lang="en-US" sz="2200" dirty="0">
              <a:latin typeface="Georgia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24802" b="-24802"/>
          <a:stretch>
            <a:fillRect/>
          </a:stretch>
        </p:blipFill>
        <p:spPr>
          <a:xfrm>
            <a:off x="5940152" y="2132856"/>
            <a:ext cx="3019942" cy="3384376"/>
          </a:xfrm>
        </p:spPr>
      </p:pic>
    </p:spTree>
    <p:extLst>
      <p:ext uri="{BB962C8B-B14F-4D97-AF65-F5344CB8AC3E}">
        <p14:creationId xmlns:p14="http://schemas.microsoft.com/office/powerpoint/2010/main" val="283621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11381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Linguistic Influence of Arabic on Spanish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8064896" cy="48531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b="1" i="1" dirty="0" smtClean="0">
                <a:latin typeface="Georgia" panose="02040502050405020303" pitchFamily="18" charset="0"/>
              </a:rPr>
              <a:t>Names of places:</a:t>
            </a:r>
          </a:p>
          <a:p>
            <a:pPr marL="0" indent="0">
              <a:buNone/>
            </a:pPr>
            <a:endParaRPr lang="en-US" sz="2200" b="1" i="1" dirty="0" smtClean="0">
              <a:latin typeface="Georgia" panose="02040502050405020303" pitchFamily="18" charset="0"/>
            </a:endParaRPr>
          </a:p>
          <a:p>
            <a:pPr marL="514350" indent="-514350">
              <a:buAutoNum type="alphaLcPeriod"/>
            </a:pPr>
            <a:r>
              <a:rPr lang="en-US" sz="2200" b="1" dirty="0" smtClean="0">
                <a:latin typeface="Georgia" panose="02040502050405020303" pitchFamily="18" charset="0"/>
              </a:rPr>
              <a:t>Guadalajara </a:t>
            </a:r>
            <a:r>
              <a:rPr lang="en-US" sz="2200" dirty="0" smtClean="0">
                <a:latin typeface="Georgia" panose="02040502050405020303" pitchFamily="18" charset="0"/>
              </a:rPr>
              <a:t>from the Arabic </a:t>
            </a:r>
            <a:r>
              <a:rPr lang="en-US" sz="2200" i="1" dirty="0" err="1" smtClean="0">
                <a:latin typeface="Georgia" panose="02040502050405020303" pitchFamily="18" charset="0"/>
              </a:rPr>
              <a:t>Wadi</a:t>
            </a:r>
            <a:r>
              <a:rPr lang="en-US" sz="2200" i="1" dirty="0" smtClean="0">
                <a:latin typeface="Georgia" panose="02040502050405020303" pitchFamily="18" charset="0"/>
              </a:rPr>
              <a:t> Al-</a:t>
            </a:r>
            <a:r>
              <a:rPr lang="en-US" sz="2200" i="1" dirty="0" err="1" smtClean="0">
                <a:latin typeface="Georgia" panose="02040502050405020303" pitchFamily="18" charset="0"/>
              </a:rPr>
              <a:t>hidjara</a:t>
            </a:r>
            <a:r>
              <a:rPr lang="en-US" sz="2200" dirty="0" smtClean="0">
                <a:latin typeface="Georgia" panose="02040502050405020303" pitchFamily="18" charset="0"/>
              </a:rPr>
              <a:t>: a combination of two words: </a:t>
            </a:r>
            <a:r>
              <a:rPr lang="en-US" sz="2200" i="1" dirty="0" err="1" smtClean="0">
                <a:latin typeface="Georgia" panose="02040502050405020303" pitchFamily="18" charset="0"/>
              </a:rPr>
              <a:t>wadi</a:t>
            </a:r>
            <a:r>
              <a:rPr lang="en-US" sz="2200" dirty="0" smtClean="0">
                <a:latin typeface="Georgia" panose="02040502050405020303" pitchFamily="18" charset="0"/>
              </a:rPr>
              <a:t> + </a:t>
            </a:r>
            <a:r>
              <a:rPr lang="en-US" sz="2200" i="1" dirty="0" err="1" smtClean="0">
                <a:latin typeface="Georgia" panose="02040502050405020303" pitchFamily="18" charset="0"/>
              </a:rPr>
              <a:t>alhijara</a:t>
            </a:r>
            <a:r>
              <a:rPr lang="en-US" sz="2200" dirty="0" smtClean="0">
                <a:latin typeface="Georgia" panose="02040502050405020303" pitchFamily="18" charset="0"/>
              </a:rPr>
              <a:t> which means “</a:t>
            </a:r>
            <a:r>
              <a:rPr lang="en-US" sz="2200" dirty="0">
                <a:latin typeface="Georgia" panose="02040502050405020303" pitchFamily="18" charset="0"/>
              </a:rPr>
              <a:t>t</a:t>
            </a:r>
            <a:r>
              <a:rPr lang="en-US" sz="2200" dirty="0" smtClean="0">
                <a:latin typeface="Georgia" panose="02040502050405020303" pitchFamily="18" charset="0"/>
              </a:rPr>
              <a:t>he river that runs through the stones” </a:t>
            </a:r>
          </a:p>
          <a:p>
            <a:pPr marL="514350" indent="-514350">
              <a:buFont typeface="Arial"/>
              <a:buAutoNum type="alphaLcPeriod"/>
            </a:pPr>
            <a:r>
              <a:rPr lang="en-US" sz="2200" b="1" dirty="0" smtClean="0">
                <a:latin typeface="Georgia" panose="02040502050405020303" pitchFamily="18" charset="0"/>
              </a:rPr>
              <a:t>Guadalquivir</a:t>
            </a:r>
            <a:r>
              <a:rPr lang="en-US" sz="2200" dirty="0" smtClean="0">
                <a:latin typeface="Georgia" panose="02040502050405020303" pitchFamily="18" charset="0"/>
              </a:rPr>
              <a:t> from the Arabic </a:t>
            </a:r>
            <a:r>
              <a:rPr lang="en-US" sz="2200" i="1" dirty="0" smtClean="0">
                <a:latin typeface="Georgia" panose="02040502050405020303" pitchFamily="18" charset="0"/>
              </a:rPr>
              <a:t>Al-</a:t>
            </a:r>
            <a:r>
              <a:rPr lang="en-US" sz="2200" i="1" dirty="0" err="1" smtClean="0">
                <a:latin typeface="Georgia" panose="02040502050405020303" pitchFamily="18" charset="0"/>
              </a:rPr>
              <a:t>wadi</a:t>
            </a:r>
            <a:r>
              <a:rPr lang="en-US" sz="2200" i="1" dirty="0" smtClean="0">
                <a:latin typeface="Georgia" panose="02040502050405020303" pitchFamily="18" charset="0"/>
              </a:rPr>
              <a:t> Al-</a:t>
            </a:r>
            <a:r>
              <a:rPr lang="en-US" sz="2200" i="1" dirty="0" err="1" smtClean="0">
                <a:latin typeface="Georgia" panose="02040502050405020303" pitchFamily="18" charset="0"/>
              </a:rPr>
              <a:t>kabir</a:t>
            </a:r>
            <a:r>
              <a:rPr lang="en-US" sz="2200" dirty="0" smtClean="0">
                <a:latin typeface="Georgia" panose="02040502050405020303" pitchFamily="18" charset="0"/>
              </a:rPr>
              <a:t> which means “the big river” </a:t>
            </a:r>
          </a:p>
          <a:p>
            <a:pPr marL="514350" indent="-514350">
              <a:buFont typeface="Arial"/>
              <a:buAutoNum type="alphaLcPeriod"/>
            </a:pPr>
            <a:r>
              <a:rPr lang="en-US" sz="2200" b="1" dirty="0" smtClean="0">
                <a:latin typeface="Georgia" panose="02040502050405020303" pitchFamily="18" charset="0"/>
              </a:rPr>
              <a:t>Guadalupe</a:t>
            </a:r>
            <a:r>
              <a:rPr lang="en-US" sz="2200" dirty="0" smtClean="0">
                <a:latin typeface="Georgia" panose="02040502050405020303" pitchFamily="18" charset="0"/>
              </a:rPr>
              <a:t> from the Arabic </a:t>
            </a:r>
            <a:r>
              <a:rPr lang="en-US" sz="2200" i="1" dirty="0" err="1" smtClean="0">
                <a:latin typeface="Georgia" panose="02040502050405020303" pitchFamily="18" charset="0"/>
              </a:rPr>
              <a:t>Wadi</a:t>
            </a:r>
            <a:r>
              <a:rPr lang="en-US" sz="2200" i="1" dirty="0" smtClean="0">
                <a:latin typeface="Georgia" panose="02040502050405020303" pitchFamily="18" charset="0"/>
              </a:rPr>
              <a:t>-al- </a:t>
            </a:r>
            <a:r>
              <a:rPr lang="en-US" sz="2200" i="1" dirty="0" err="1" smtClean="0">
                <a:latin typeface="Georgia" panose="02040502050405020303" pitchFamily="18" charset="0"/>
              </a:rPr>
              <a:t>lub</a:t>
            </a:r>
            <a:r>
              <a:rPr lang="en-US" sz="2200" dirty="0" smtClean="0">
                <a:latin typeface="Georgia" panose="02040502050405020303" pitchFamily="18" charset="0"/>
              </a:rPr>
              <a:t>: a combination of the Arabic </a:t>
            </a:r>
            <a:r>
              <a:rPr lang="en-US" sz="2200" i="1" dirty="0" err="1" smtClean="0">
                <a:latin typeface="Georgia" panose="02040502050405020303" pitchFamily="18" charset="0"/>
              </a:rPr>
              <a:t>wadi</a:t>
            </a:r>
            <a:r>
              <a:rPr lang="en-US" sz="2200" i="1" dirty="0" smtClean="0">
                <a:latin typeface="Georgia" panose="02040502050405020303" pitchFamily="18" charset="0"/>
              </a:rPr>
              <a:t> </a:t>
            </a:r>
            <a:r>
              <a:rPr lang="en-US" sz="2200" dirty="0" smtClean="0">
                <a:latin typeface="Georgia" panose="02040502050405020303" pitchFamily="18" charset="0"/>
              </a:rPr>
              <a:t>and the Latin </a:t>
            </a:r>
            <a:r>
              <a:rPr lang="en-US" sz="2200" i="1" dirty="0" smtClean="0">
                <a:latin typeface="Georgia" panose="02040502050405020303" pitchFamily="18" charset="0"/>
              </a:rPr>
              <a:t>lupus,</a:t>
            </a:r>
            <a:r>
              <a:rPr lang="en-US" sz="2200" dirty="0" smtClean="0">
                <a:latin typeface="Georgia" panose="02040502050405020303" pitchFamily="18" charset="0"/>
              </a:rPr>
              <a:t> which can be interpreted as “river of the wolf”</a:t>
            </a:r>
          </a:p>
          <a:p>
            <a:pPr marL="514350" indent="-514350">
              <a:buAutoNum type="alphaLcPeriod"/>
            </a:pPr>
            <a:r>
              <a:rPr lang="en-US" sz="2200" b="1" dirty="0" smtClean="0">
                <a:latin typeface="Georgia" panose="02040502050405020303" pitchFamily="18" charset="0"/>
              </a:rPr>
              <a:t>Madrid </a:t>
            </a:r>
            <a:r>
              <a:rPr lang="en-US" sz="2200" dirty="0" smtClean="0">
                <a:latin typeface="Georgia" panose="02040502050405020303" pitchFamily="18" charset="0"/>
              </a:rPr>
              <a:t>from the Arabic </a:t>
            </a:r>
            <a:r>
              <a:rPr lang="en-US" sz="2200" i="1" dirty="0" smtClean="0">
                <a:latin typeface="Georgia" panose="02040502050405020303" pitchFamily="18" charset="0"/>
              </a:rPr>
              <a:t>al-</a:t>
            </a:r>
            <a:r>
              <a:rPr lang="en-US" sz="2200" i="1" dirty="0" err="1" smtClean="0">
                <a:latin typeface="Georgia" panose="02040502050405020303" pitchFamily="18" charset="0"/>
              </a:rPr>
              <a:t>magrit</a:t>
            </a:r>
            <a:r>
              <a:rPr lang="en-US" sz="2200" i="1" dirty="0" smtClean="0">
                <a:latin typeface="Georgia" panose="02040502050405020303" pitchFamily="18" charset="0"/>
              </a:rPr>
              <a:t> </a:t>
            </a:r>
            <a:r>
              <a:rPr lang="en-US" sz="2200" dirty="0" smtClean="0">
                <a:latin typeface="Georgia" panose="02040502050405020303" pitchFamily="18" charset="0"/>
              </a:rPr>
              <a:t>which means “spring” </a:t>
            </a:r>
          </a:p>
          <a:p>
            <a:pPr marL="514350" indent="-514350">
              <a:buAutoNum type="alphaLcPeriod"/>
            </a:pPr>
            <a:endParaRPr lang="en-US" sz="2200" dirty="0">
              <a:latin typeface="Georgia" panose="02040502050405020303" pitchFamily="18" charset="0"/>
            </a:endParaRPr>
          </a:p>
          <a:p>
            <a:pPr marL="514350" indent="-514350">
              <a:buAutoNum type="alphaLcPeriod"/>
            </a:pPr>
            <a:endParaRPr lang="en-US" sz="2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Georgia" pitchFamily="18" charset="0"/>
              </a:rPr>
              <a:t>(</a:t>
            </a:r>
            <a:r>
              <a:rPr lang="es-ES" sz="2000" dirty="0" err="1" smtClean="0">
                <a:latin typeface="Georgia" pitchFamily="18" charset="0"/>
              </a:rPr>
              <a:t>Resnick</a:t>
            </a:r>
            <a:r>
              <a:rPr lang="es-ES" sz="2000" dirty="0" smtClean="0">
                <a:latin typeface="Georgia" pitchFamily="18" charset="0"/>
              </a:rPr>
              <a:t>, 1981)  </a:t>
            </a:r>
            <a:endParaRPr lang="en-US" sz="2200" dirty="0" smtClean="0">
              <a:latin typeface="Georgia" panose="02040502050405020303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864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Linguistic Influence of Arabic on Spanish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464496" cy="48965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4"/>
            </a:pPr>
            <a:r>
              <a:rPr lang="en-US" sz="2100" b="1" i="1" dirty="0" smtClean="0">
                <a:latin typeface="Georgia" pitchFamily="18" charset="0"/>
              </a:rPr>
              <a:t>Home and comfort</a:t>
            </a:r>
          </a:p>
          <a:p>
            <a:pPr>
              <a:lnSpc>
                <a:spcPct val="110000"/>
              </a:lnSpc>
              <a:buNone/>
            </a:pPr>
            <a:r>
              <a:rPr lang="es-ES" sz="2100" b="1" dirty="0" smtClean="0">
                <a:latin typeface="Georgia" panose="02040502050405020303" pitchFamily="18" charset="0"/>
              </a:rPr>
              <a:t>a. Almohada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b="1" i="1" dirty="0" smtClean="0">
                <a:latin typeface="Georgia" panose="02040502050405020303" pitchFamily="18" charset="0"/>
              </a:rPr>
              <a:t>(</a:t>
            </a:r>
            <a:r>
              <a:rPr lang="es-ES" sz="2100" b="1" i="1" dirty="0" err="1" smtClean="0">
                <a:latin typeface="Georgia" panose="02040502050405020303" pitchFamily="18" charset="0"/>
              </a:rPr>
              <a:t>pillow</a:t>
            </a:r>
            <a:r>
              <a:rPr lang="es-ES" sz="2100" b="1" i="1" dirty="0" smtClean="0">
                <a:latin typeface="Georgia" panose="02040502050405020303" pitchFamily="18" charset="0"/>
              </a:rPr>
              <a:t>)</a:t>
            </a:r>
            <a:r>
              <a:rPr lang="es-ES" sz="2100" b="1" dirty="0" smtClean="0">
                <a:latin typeface="Georgia" panose="02040502050405020303" pitchFamily="18" charset="0"/>
              </a:rPr>
              <a:t>: </a:t>
            </a:r>
            <a:r>
              <a:rPr lang="es-ES" sz="2100" dirty="0" err="1" smtClean="0">
                <a:latin typeface="Georgia" panose="02040502050405020303" pitchFamily="18" charset="0"/>
              </a:rPr>
              <a:t>From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Arabic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i="1" dirty="0" err="1" smtClean="0">
                <a:latin typeface="Georgia" panose="02040502050405020303" pitchFamily="18" charset="0"/>
              </a:rPr>
              <a:t>almuhádda</a:t>
            </a:r>
            <a:r>
              <a:rPr lang="es-ES" sz="2100" i="1" dirty="0" smtClean="0">
                <a:latin typeface="Georgia" panose="02040502050405020303" pitchFamily="18" charset="0"/>
              </a:rPr>
              <a:t>, </a:t>
            </a:r>
            <a:r>
              <a:rPr lang="es-ES" sz="2100" dirty="0" err="1" smtClean="0">
                <a:latin typeface="Georgia" panose="02040502050405020303" pitchFamily="18" charset="0"/>
              </a:rPr>
              <a:t>derived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from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the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word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i="1" dirty="0" err="1" smtClean="0">
                <a:latin typeface="Georgia" panose="02040502050405020303" pitchFamily="18" charset="0"/>
              </a:rPr>
              <a:t>hadd</a:t>
            </a:r>
            <a:r>
              <a:rPr lang="es-ES" sz="2100" i="1" dirty="0" smtClean="0">
                <a:latin typeface="Georgia" panose="02040502050405020303" pitchFamily="18" charset="0"/>
              </a:rPr>
              <a:t>. </a:t>
            </a:r>
            <a:endParaRPr lang="es-ES" sz="2100" dirty="0" smtClean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s-ES" sz="2100" b="1" dirty="0" smtClean="0">
                <a:latin typeface="Georgia" panose="02040502050405020303" pitchFamily="18" charset="0"/>
              </a:rPr>
              <a:t>b. Alfombra </a:t>
            </a:r>
            <a:r>
              <a:rPr lang="es-ES" sz="2100" b="1" i="1" dirty="0" smtClean="0">
                <a:latin typeface="Georgia" panose="02040502050405020303" pitchFamily="18" charset="0"/>
              </a:rPr>
              <a:t>(</a:t>
            </a:r>
            <a:r>
              <a:rPr lang="es-ES" sz="2100" b="1" i="1" dirty="0" err="1" smtClean="0">
                <a:latin typeface="Georgia" panose="02040502050405020303" pitchFamily="18" charset="0"/>
              </a:rPr>
              <a:t>carpet</a:t>
            </a:r>
            <a:r>
              <a:rPr lang="es-ES" sz="2100" b="1" i="1" dirty="0" smtClean="0">
                <a:latin typeface="Georgia" panose="02040502050405020303" pitchFamily="18" charset="0"/>
              </a:rPr>
              <a:t>/</a:t>
            </a:r>
            <a:r>
              <a:rPr lang="es-ES" sz="2100" b="1" i="1" dirty="0" err="1" smtClean="0">
                <a:latin typeface="Georgia" panose="02040502050405020303" pitchFamily="18" charset="0"/>
              </a:rPr>
              <a:t>rug</a:t>
            </a:r>
            <a:r>
              <a:rPr lang="es-ES" sz="2100" b="1" i="1" dirty="0" smtClean="0">
                <a:latin typeface="Georgia" panose="02040502050405020303" pitchFamily="18" charset="0"/>
              </a:rPr>
              <a:t>)</a:t>
            </a:r>
            <a:r>
              <a:rPr lang="es-ES" sz="2100" b="1" dirty="0" smtClean="0">
                <a:latin typeface="Georgia" panose="02040502050405020303" pitchFamily="18" charset="0"/>
              </a:rPr>
              <a:t>:</a:t>
            </a:r>
            <a:r>
              <a:rPr lang="es-ES" sz="2100" b="1" dirty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From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Arabic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i="1" dirty="0" err="1" smtClean="0">
                <a:latin typeface="Georgia" panose="02040502050405020303" pitchFamily="18" charset="0"/>
              </a:rPr>
              <a:t>alhúmra</a:t>
            </a:r>
            <a:r>
              <a:rPr lang="es-ES" sz="2100" i="1" dirty="0" smtClean="0">
                <a:latin typeface="Georgia" panose="02040502050405020303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s-ES" sz="2100" b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sz="2100" b="1" i="1" dirty="0" smtClean="0">
                <a:latin typeface="Georgia" panose="02040502050405020303" pitchFamily="18" charset="0"/>
              </a:rPr>
              <a:t>5. </a:t>
            </a:r>
            <a:r>
              <a:rPr lang="es-ES" sz="2100" b="1" i="1" dirty="0" err="1" smtClean="0">
                <a:latin typeface="Georgia" panose="02040502050405020303" pitchFamily="18" charset="0"/>
              </a:rPr>
              <a:t>Architecture</a:t>
            </a:r>
            <a:r>
              <a:rPr lang="es-ES" sz="2100" b="1" i="1" dirty="0" smtClean="0">
                <a:latin typeface="Georgia" panose="02040502050405020303" pitchFamily="18" charset="0"/>
              </a:rPr>
              <a:t> and </a:t>
            </a:r>
            <a:r>
              <a:rPr lang="es-ES" sz="2100" b="1" i="1" dirty="0" err="1" smtClean="0">
                <a:latin typeface="Georgia" panose="02040502050405020303" pitchFamily="18" charset="0"/>
              </a:rPr>
              <a:t>construction</a:t>
            </a:r>
            <a:endParaRPr lang="es-ES" sz="2100" b="1" i="1" dirty="0" smtClean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s-ES" sz="2100" b="1" dirty="0" smtClean="0">
                <a:latin typeface="Georgia" panose="02040502050405020303" pitchFamily="18" charset="0"/>
              </a:rPr>
              <a:t>a. Adoquín “</a:t>
            </a:r>
            <a:r>
              <a:rPr lang="es-ES" sz="2100" b="1" i="1" dirty="0" smtClean="0">
                <a:latin typeface="Georgia" panose="02040502050405020303" pitchFamily="18" charset="0"/>
              </a:rPr>
              <a:t>(</a:t>
            </a:r>
            <a:r>
              <a:rPr lang="es-ES" sz="2100" b="1" i="1" dirty="0" err="1" smtClean="0">
                <a:latin typeface="Georgia" panose="02040502050405020303" pitchFamily="18" charset="0"/>
              </a:rPr>
              <a:t>cobble</a:t>
            </a:r>
            <a:r>
              <a:rPr lang="es-ES" sz="2100" b="1" i="1" dirty="0" smtClean="0">
                <a:latin typeface="Georgia" panose="02040502050405020303" pitchFamily="18" charset="0"/>
              </a:rPr>
              <a:t>)</a:t>
            </a:r>
            <a:r>
              <a:rPr lang="es-ES" sz="2100" b="1" dirty="0" smtClean="0">
                <a:latin typeface="Georgia" panose="02040502050405020303" pitchFamily="18" charset="0"/>
              </a:rPr>
              <a:t>:</a:t>
            </a:r>
            <a:r>
              <a:rPr lang="es-ES" sz="2100" b="1" i="1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From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Hispanic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Arabic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i="1" dirty="0" err="1" smtClean="0">
                <a:latin typeface="Georgia" panose="02040502050405020303" pitchFamily="18" charset="0"/>
              </a:rPr>
              <a:t>addukkán</a:t>
            </a:r>
            <a:r>
              <a:rPr lang="es-ES" sz="2100" i="1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or</a:t>
            </a:r>
            <a:r>
              <a:rPr lang="es-ES" sz="2100" i="1" dirty="0" smtClean="0">
                <a:latin typeface="Georgia" panose="02040502050405020303" pitchFamily="18" charset="0"/>
              </a:rPr>
              <a:t> </a:t>
            </a:r>
            <a:r>
              <a:rPr lang="es-ES" sz="2100" i="1" dirty="0" err="1" smtClean="0">
                <a:latin typeface="Georgia" panose="02040502050405020303" pitchFamily="18" charset="0"/>
              </a:rPr>
              <a:t>addukkín</a:t>
            </a:r>
            <a:r>
              <a:rPr lang="es-ES" sz="2100" i="1" dirty="0" smtClean="0">
                <a:latin typeface="Georgia" panose="02040502050405020303" pitchFamily="18" charset="0"/>
              </a:rPr>
              <a:t>. </a:t>
            </a:r>
            <a:endParaRPr lang="es-ES" sz="2100" dirty="0" smtClean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s-ES" sz="2100" b="1" dirty="0" smtClean="0">
                <a:latin typeface="Georgia" panose="02040502050405020303" pitchFamily="18" charset="0"/>
              </a:rPr>
              <a:t>b. Albañil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b="1" i="1" dirty="0" smtClean="0">
                <a:latin typeface="Georgia" panose="02040502050405020303" pitchFamily="18" charset="0"/>
              </a:rPr>
              <a:t>(</a:t>
            </a:r>
            <a:r>
              <a:rPr lang="es-ES" sz="2100" b="1" i="1" dirty="0" err="1" smtClean="0">
                <a:latin typeface="Georgia" panose="02040502050405020303" pitchFamily="18" charset="0"/>
              </a:rPr>
              <a:t>builder</a:t>
            </a:r>
            <a:r>
              <a:rPr lang="es-ES" sz="2100" b="1" i="1" dirty="0" smtClean="0">
                <a:latin typeface="Georgia" panose="02040502050405020303" pitchFamily="18" charset="0"/>
              </a:rPr>
              <a:t>)</a:t>
            </a:r>
            <a:r>
              <a:rPr lang="es-ES" sz="2100" b="1" dirty="0" smtClean="0">
                <a:latin typeface="Georgia" panose="02040502050405020303" pitchFamily="18" charset="0"/>
              </a:rPr>
              <a:t>: </a:t>
            </a:r>
            <a:r>
              <a:rPr lang="es-ES" sz="2100" dirty="0" err="1" smtClean="0">
                <a:latin typeface="Georgia" panose="02040502050405020303" pitchFamily="18" charset="0"/>
              </a:rPr>
              <a:t>From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Hispanic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Arabic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i="1" dirty="0" err="1" smtClean="0">
                <a:latin typeface="Georgia" panose="02040502050405020303" pitchFamily="18" charset="0"/>
              </a:rPr>
              <a:t>albanní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s-ES" sz="2100" b="1" dirty="0" smtClean="0">
                <a:latin typeface="Georgia" panose="02040502050405020303" pitchFamily="18" charset="0"/>
              </a:rPr>
              <a:t>c. Azulejo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b="1" i="1" dirty="0" smtClean="0">
                <a:latin typeface="Georgia" panose="02040502050405020303" pitchFamily="18" charset="0"/>
              </a:rPr>
              <a:t>(tile)</a:t>
            </a:r>
            <a:r>
              <a:rPr lang="es-ES" sz="2100" b="1" dirty="0" smtClean="0">
                <a:latin typeface="Georgia" panose="02040502050405020303" pitchFamily="18" charset="0"/>
              </a:rPr>
              <a:t>:</a:t>
            </a:r>
            <a:r>
              <a:rPr lang="es-ES" sz="2100" b="1" i="1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From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Hispanic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  <a:r>
              <a:rPr lang="es-ES" sz="2100" dirty="0" err="1" smtClean="0">
                <a:latin typeface="Georgia" panose="02040502050405020303" pitchFamily="18" charset="0"/>
              </a:rPr>
              <a:t>Arabic</a:t>
            </a:r>
            <a:r>
              <a:rPr lang="es-ES" sz="2100" dirty="0" smtClean="0">
                <a:latin typeface="Georgia" panose="02040502050405020303" pitchFamily="18" charset="0"/>
              </a:rPr>
              <a:t>  </a:t>
            </a:r>
            <a:r>
              <a:rPr lang="es-ES" sz="2100" i="1" dirty="0" err="1" smtClean="0">
                <a:latin typeface="Georgia" panose="02040502050405020303" pitchFamily="18" charset="0"/>
              </a:rPr>
              <a:t>azzuláyg</a:t>
            </a:r>
            <a:r>
              <a:rPr lang="es-ES" sz="2100" i="1" dirty="0" smtClean="0">
                <a:latin typeface="Georgia" panose="02040502050405020303" pitchFamily="18" charset="0"/>
              </a:rPr>
              <a:t>[a]</a:t>
            </a:r>
            <a:r>
              <a:rPr lang="es-ES" sz="2100" dirty="0" smtClean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endParaRPr lang="es-ES" sz="2100" dirty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s-ES" sz="2000" dirty="0" smtClean="0">
                <a:latin typeface="Georgia" pitchFamily="18" charset="0"/>
              </a:rPr>
              <a:t>(</a:t>
            </a:r>
            <a:r>
              <a:rPr lang="es-ES" sz="2000" dirty="0" err="1" smtClean="0">
                <a:latin typeface="Georgia" pitchFamily="18" charset="0"/>
              </a:rPr>
              <a:t>Rorabaugh</a:t>
            </a:r>
            <a:r>
              <a:rPr lang="es-ES" sz="2000" dirty="0" smtClean="0">
                <a:latin typeface="Georgia" pitchFamily="18" charset="0"/>
              </a:rPr>
              <a:t>, 2010).</a:t>
            </a:r>
            <a:endParaRPr lang="en-US" sz="2100" dirty="0" smtClean="0">
              <a:latin typeface="Georgia" panose="02040502050405020303" pitchFamily="18" charset="0"/>
            </a:endParaRPr>
          </a:p>
          <a:p>
            <a:endParaRPr lang="en-US" sz="2100" b="1" dirty="0">
              <a:latin typeface="Georgia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5266" r="-5266"/>
          <a:stretch>
            <a:fillRect/>
          </a:stretch>
        </p:blipFill>
        <p:spPr>
          <a:xfrm>
            <a:off x="5353010" y="1844824"/>
            <a:ext cx="3790990" cy="4248472"/>
          </a:xfrm>
        </p:spPr>
      </p:pic>
    </p:spTree>
    <p:extLst>
      <p:ext uri="{BB962C8B-B14F-4D97-AF65-F5344CB8AC3E}">
        <p14:creationId xmlns:p14="http://schemas.microsoft.com/office/powerpoint/2010/main" val="53775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994122"/>
          </a:xfrm>
        </p:spPr>
        <p:txBody>
          <a:bodyPr>
            <a:normAutofit fontScale="90000"/>
          </a:bodyPr>
          <a:lstStyle/>
          <a:p>
            <a:r>
              <a:rPr lang="en-US" dirty="0"/>
              <a:t>The Spanish Presence in Modern </a:t>
            </a:r>
            <a:r>
              <a:rPr lang="en-US" dirty="0" smtClean="0"/>
              <a:t>Morocco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556792"/>
            <a:ext cx="5400600" cy="5112568"/>
          </a:xfrm>
        </p:spPr>
        <p:txBody>
          <a:bodyPr>
            <a:noAutofit/>
          </a:bodyPr>
          <a:lstStyle/>
          <a:p>
            <a:r>
              <a:rPr lang="en-US" sz="2200" i="1" dirty="0" smtClean="0">
                <a:latin typeface="Georgia" pitchFamily="18" charset="0"/>
              </a:rPr>
              <a:t>La </a:t>
            </a:r>
            <a:r>
              <a:rPr lang="en-US" sz="2200" i="1" dirty="0" err="1" smtClean="0">
                <a:latin typeface="Georgia" pitchFamily="18" charset="0"/>
              </a:rPr>
              <a:t>Berber</a:t>
            </a:r>
            <a:r>
              <a:rPr lang="en-US" sz="2200" i="1" dirty="0" err="1" smtClean="0">
                <a:latin typeface="Georgia" pitchFamily="18" charset="0"/>
              </a:rPr>
              <a:t>ía</a:t>
            </a:r>
            <a:r>
              <a:rPr lang="en-US" sz="2200" dirty="0" smtClean="0">
                <a:latin typeface="Georgia" pitchFamily="18" charset="0"/>
              </a:rPr>
              <a:t>: The Spaniards established themselves in Melilla in 1497 and in Ceuta in 1668.</a:t>
            </a:r>
          </a:p>
          <a:p>
            <a:r>
              <a:rPr lang="en-US" sz="2200" dirty="0" smtClean="0">
                <a:latin typeface="Georgia" pitchFamily="18" charset="0"/>
              </a:rPr>
              <a:t>Today, both cities remain part of Spain as “</a:t>
            </a:r>
            <a:r>
              <a:rPr lang="en-US" sz="2200" dirty="0" err="1" smtClean="0">
                <a:latin typeface="Georgia" pitchFamily="18" charset="0"/>
              </a:rPr>
              <a:t>ciudades</a:t>
            </a:r>
            <a:r>
              <a:rPr lang="en-US" sz="2200" dirty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aut</a:t>
            </a:r>
            <a:r>
              <a:rPr lang="en-US" sz="2200" dirty="0" err="1" smtClean="0">
                <a:latin typeface="Georgia" pitchFamily="18" charset="0"/>
              </a:rPr>
              <a:t>ónomas</a:t>
            </a:r>
            <a:r>
              <a:rPr lang="en-US" sz="2200" dirty="0" smtClean="0">
                <a:latin typeface="Georgia" pitchFamily="18" charset="0"/>
              </a:rPr>
              <a:t>” (</a:t>
            </a:r>
            <a:r>
              <a:rPr lang="en-US" sz="2200" i="1" dirty="0" smtClean="0">
                <a:latin typeface="Georgia" pitchFamily="18" charset="0"/>
              </a:rPr>
              <a:t>autonomous cities</a:t>
            </a:r>
            <a:r>
              <a:rPr lang="en-US" sz="2200" dirty="0" smtClean="0">
                <a:latin typeface="Georgia" pitchFamily="18" charset="0"/>
              </a:rPr>
              <a:t>).</a:t>
            </a:r>
          </a:p>
          <a:p>
            <a:r>
              <a:rPr lang="en-US" sz="2200" dirty="0" smtClean="0">
                <a:latin typeface="Georgia" pitchFamily="18" charset="0"/>
              </a:rPr>
              <a:t>Ceuta: The most important Arabic-Spanish bilingual area.</a:t>
            </a:r>
          </a:p>
          <a:p>
            <a:r>
              <a:rPr lang="en-US" sz="2200" dirty="0" smtClean="0">
                <a:latin typeface="Georgia" pitchFamily="18" charset="0"/>
              </a:rPr>
              <a:t>Spaniards living there: mostly monolingual;</a:t>
            </a:r>
          </a:p>
          <a:p>
            <a:r>
              <a:rPr lang="en-US" sz="2200" dirty="0" smtClean="0">
                <a:latin typeface="Georgia" pitchFamily="18" charset="0"/>
              </a:rPr>
              <a:t>Moroccans: Bilingual; </a:t>
            </a:r>
          </a:p>
          <a:p>
            <a:r>
              <a:rPr lang="en-US" sz="2200" dirty="0" smtClean="0">
                <a:latin typeface="Georgia" pitchFamily="18" charset="0"/>
              </a:rPr>
              <a:t>Spanish only official language; </a:t>
            </a:r>
          </a:p>
          <a:p>
            <a:r>
              <a:rPr lang="en-US" sz="2200" dirty="0" smtClean="0">
                <a:latin typeface="Georgia" pitchFamily="18" charset="0"/>
              </a:rPr>
              <a:t>Variety: Moroccan Spanish</a:t>
            </a:r>
            <a:endParaRPr lang="en-US" sz="2200" dirty="0" smtClean="0">
              <a:latin typeface="Georgia" pitchFamily="18" charset="0"/>
            </a:endParaRPr>
          </a:p>
        </p:txBody>
      </p:sp>
      <p:pic>
        <p:nvPicPr>
          <p:cNvPr id="5122" name="Picture 2" descr="https://i.ytimg.com/vi/GH8ps3qepG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48880"/>
            <a:ext cx="2311413" cy="131034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3933056"/>
            <a:ext cx="2620138" cy="1965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6256" y="6309320"/>
            <a:ext cx="175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itchFamily="18" charset="0"/>
              </a:rPr>
              <a:t>(</a:t>
            </a:r>
            <a:r>
              <a:rPr lang="en-US" dirty="0" err="1">
                <a:latin typeface="Georgia" pitchFamily="18" charset="0"/>
              </a:rPr>
              <a:t>Sayahi</a:t>
            </a:r>
            <a:r>
              <a:rPr lang="en-US" dirty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2011b)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2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06613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Spanish Presence in Modern </a:t>
            </a:r>
            <a:r>
              <a:rPr lang="en-US" dirty="0" smtClean="0"/>
              <a:t>Morocco (Cont.)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1600200"/>
            <a:ext cx="8172400" cy="514116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Georgia" pitchFamily="18" charset="0"/>
              </a:rPr>
              <a:t>Situation of </a:t>
            </a:r>
            <a:r>
              <a:rPr lang="en-US" sz="2800" dirty="0" err="1">
                <a:latin typeface="Georgia" pitchFamily="18" charset="0"/>
              </a:rPr>
              <a:t>diglossia</a:t>
            </a:r>
            <a:r>
              <a:rPr lang="en-US" sz="2800" dirty="0">
                <a:latin typeface="Georgia" pitchFamily="18" charset="0"/>
              </a:rPr>
              <a:t>: Arabic at home; Spanish at school/work.</a:t>
            </a: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Reverse </a:t>
            </a:r>
            <a:r>
              <a:rPr lang="en-US" sz="2800" dirty="0">
                <a:latin typeface="Georgia" pitchFamily="18" charset="0"/>
              </a:rPr>
              <a:t>situation: Spanish influencing </a:t>
            </a:r>
            <a:r>
              <a:rPr lang="en-US" sz="2800" dirty="0" smtClean="0">
                <a:latin typeface="Georgia" pitchFamily="18" charset="0"/>
              </a:rPr>
              <a:t>Arabic: </a:t>
            </a:r>
            <a:endParaRPr lang="en-US" sz="2800" dirty="0">
              <a:latin typeface="Georgia" pitchFamily="18" charset="0"/>
            </a:endParaRPr>
          </a:p>
          <a:p>
            <a:r>
              <a:rPr lang="en-US" sz="2600" dirty="0" smtClean="0">
                <a:latin typeface="Georgia"/>
                <a:cs typeface="Georgia"/>
              </a:rPr>
              <a:t>Moroccan Spanish is the majority language, and Arabic, the minority one;</a:t>
            </a:r>
          </a:p>
          <a:p>
            <a:r>
              <a:rPr lang="en-US" sz="2600" dirty="0" smtClean="0">
                <a:latin typeface="Georgia"/>
                <a:cs typeface="Georgia"/>
              </a:rPr>
              <a:t>Due to this sociolinguistic situation, Moroccan Spanish has not been influenced by Arabic; </a:t>
            </a:r>
          </a:p>
          <a:p>
            <a:r>
              <a:rPr lang="en-US" sz="2600" dirty="0" smtClean="0">
                <a:latin typeface="Georgia"/>
                <a:cs typeface="Georgia"/>
              </a:rPr>
              <a:t>Moroccan-born Spaniards prefer to focus on Spanish rather than Arabic for prestige and pragmatic reasons (opportunities of jobs in mainland Spain); </a:t>
            </a:r>
          </a:p>
          <a:p>
            <a:r>
              <a:rPr lang="en-US" sz="2600" dirty="0" smtClean="0">
                <a:latin typeface="Georgia"/>
                <a:cs typeface="Georgia"/>
              </a:rPr>
              <a:t>They tend to want to disassociate themselves from a Moroccan identity;</a:t>
            </a:r>
          </a:p>
          <a:p>
            <a:r>
              <a:rPr lang="en-US" sz="2600" dirty="0" smtClean="0">
                <a:latin typeface="Georgia"/>
                <a:cs typeface="Georgia"/>
              </a:rPr>
              <a:t>Moroccans, on the other hand, embrace a bilingual identity, and both Spanish and Arabic (</a:t>
            </a:r>
            <a:r>
              <a:rPr lang="en-US" sz="2600" dirty="0" err="1" smtClean="0">
                <a:latin typeface="Georgia"/>
                <a:cs typeface="Georgia"/>
              </a:rPr>
              <a:t>Sayahi</a:t>
            </a:r>
            <a:r>
              <a:rPr lang="en-US" sz="2600" dirty="0" smtClean="0">
                <a:latin typeface="Georgia"/>
                <a:cs typeface="Georgia"/>
              </a:rPr>
              <a:t>, 2005).</a:t>
            </a:r>
          </a:p>
          <a:p>
            <a:pPr marL="0" indent="0">
              <a:buNone/>
            </a:pPr>
            <a:endParaRPr lang="en-US" sz="20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6482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1138138"/>
          </a:xfrm>
        </p:spPr>
        <p:txBody>
          <a:bodyPr>
            <a:noAutofit/>
          </a:bodyPr>
          <a:lstStyle/>
          <a:p>
            <a:r>
              <a:rPr lang="en-US" sz="3600" dirty="0"/>
              <a:t>The Linguistic Influence of Spanish on Arabic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012" y="1412776"/>
            <a:ext cx="8172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i="1" dirty="0" smtClean="0">
                <a:latin typeface="Georgia" pitchFamily="18" charset="0"/>
              </a:rPr>
              <a:t>Loan Words </a:t>
            </a:r>
            <a:r>
              <a:rPr lang="en-US" sz="2600" dirty="0" smtClean="0">
                <a:latin typeface="Georgia"/>
                <a:cs typeface="Georgia"/>
              </a:rPr>
              <a:t>(</a:t>
            </a:r>
            <a:r>
              <a:rPr lang="en-US" sz="2600" dirty="0" err="1">
                <a:latin typeface="Georgia"/>
                <a:cs typeface="Georgia"/>
              </a:rPr>
              <a:t>Sayahi</a:t>
            </a:r>
            <a:r>
              <a:rPr lang="en-US" sz="2600" dirty="0">
                <a:latin typeface="Georgia"/>
                <a:cs typeface="Georgia"/>
              </a:rPr>
              <a:t>, </a:t>
            </a:r>
            <a:r>
              <a:rPr lang="en-US" sz="2600" dirty="0" smtClean="0">
                <a:latin typeface="Georgia"/>
                <a:cs typeface="Georgia"/>
              </a:rPr>
              <a:t>2011, </a:t>
            </a:r>
            <a:r>
              <a:rPr lang="en-US" sz="2600" dirty="0">
                <a:latin typeface="Georgia"/>
                <a:cs typeface="Georgia"/>
              </a:rPr>
              <a:t>p. 92</a:t>
            </a:r>
            <a:r>
              <a:rPr lang="en-US" sz="2600" dirty="0" smtClean="0">
                <a:latin typeface="Georgia"/>
                <a:cs typeface="Georgia"/>
              </a:rPr>
              <a:t>)</a:t>
            </a:r>
            <a:endParaRPr lang="en-US" sz="2600" b="1" i="1" dirty="0" smtClean="0">
              <a:latin typeface="Georgia" pitchFamily="18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600" dirty="0" smtClean="0">
                <a:latin typeface="Georgia"/>
                <a:cs typeface="Georgia"/>
              </a:rPr>
              <a:t>Food: paella (</a:t>
            </a:r>
            <a:r>
              <a:rPr lang="en-US" sz="2600" i="1" dirty="0" smtClean="0">
                <a:latin typeface="Georgia"/>
                <a:cs typeface="Georgia"/>
              </a:rPr>
              <a:t>typical rice and seafood dish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bocadillo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sandwich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merienda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afternoon snack</a:t>
            </a:r>
            <a:r>
              <a:rPr lang="en-US" sz="2600" dirty="0" smtClean="0">
                <a:latin typeface="Georgia"/>
                <a:cs typeface="Georgia"/>
              </a:rPr>
              <a:t>)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600" dirty="0" smtClean="0">
                <a:latin typeface="Georgia"/>
                <a:cs typeface="Georgia"/>
              </a:rPr>
              <a:t>Clothing: </a:t>
            </a:r>
            <a:r>
              <a:rPr lang="en-US" sz="2600" dirty="0" err="1" smtClean="0">
                <a:latin typeface="Georgia"/>
                <a:cs typeface="Georgia"/>
              </a:rPr>
              <a:t>camiseta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T-shirt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chaqueta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jacket</a:t>
            </a:r>
            <a:r>
              <a:rPr lang="en-US" sz="2600" dirty="0" smtClean="0">
                <a:latin typeface="Georgia"/>
                <a:cs typeface="Georgia"/>
              </a:rPr>
              <a:t>), sombrero (</a:t>
            </a:r>
            <a:r>
              <a:rPr lang="en-US" sz="2600" i="1" dirty="0" smtClean="0">
                <a:latin typeface="Georgia"/>
                <a:cs typeface="Georgia"/>
              </a:rPr>
              <a:t>hat</a:t>
            </a:r>
            <a:r>
              <a:rPr lang="en-US" sz="2600" dirty="0" smtClean="0">
                <a:latin typeface="Georgia"/>
                <a:cs typeface="Georgia"/>
              </a:rPr>
              <a:t>)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600" dirty="0" smtClean="0">
                <a:latin typeface="Georgia"/>
                <a:cs typeface="Georgia"/>
              </a:rPr>
              <a:t>Names of fish (due to the presence of the Spanish fishing industry): </a:t>
            </a:r>
            <a:r>
              <a:rPr lang="en-US" sz="2600" dirty="0" err="1" smtClean="0">
                <a:latin typeface="Georgia"/>
                <a:cs typeface="Georgia"/>
              </a:rPr>
              <a:t>atún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tuna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bacalao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cod</a:t>
            </a:r>
            <a:r>
              <a:rPr lang="en-US" sz="2600" dirty="0" smtClean="0">
                <a:latin typeface="Georgia"/>
                <a:cs typeface="Georgia"/>
              </a:rPr>
              <a:t>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600" dirty="0" smtClean="0">
                <a:latin typeface="Georgia"/>
                <a:cs typeface="Georgia"/>
              </a:rPr>
              <a:t>Common nouns: </a:t>
            </a:r>
            <a:r>
              <a:rPr lang="en-US" sz="2600" dirty="0" smtClean="0">
                <a:latin typeface="Georgia"/>
                <a:cs typeface="Georgia"/>
              </a:rPr>
              <a:t>T</a:t>
            </a:r>
            <a:r>
              <a:rPr lang="en-US" sz="2600" dirty="0" smtClean="0">
                <a:latin typeface="Georgia"/>
                <a:cs typeface="Georgia"/>
              </a:rPr>
              <a:t>his really shows how much influence Spanish has had in the area. These words have replaced the Arabic equivalents: amigo (</a:t>
            </a:r>
            <a:r>
              <a:rPr lang="en-US" sz="2600" i="1" dirty="0" smtClean="0">
                <a:latin typeface="Georgia"/>
                <a:cs typeface="Georgia"/>
              </a:rPr>
              <a:t>friend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cama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bed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camarero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waiter</a:t>
            </a:r>
            <a:r>
              <a:rPr lang="en-US" sz="2600" dirty="0" smtClean="0">
                <a:latin typeface="Georgia"/>
                <a:cs typeface="Georgia"/>
              </a:rPr>
              <a:t>)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600" dirty="0" smtClean="0">
                <a:latin typeface="Georgia"/>
                <a:cs typeface="Georgia"/>
              </a:rPr>
              <a:t>Greetings that have been adopted into Arabic: </a:t>
            </a:r>
            <a:r>
              <a:rPr lang="en-US" sz="2600" dirty="0" err="1" smtClean="0">
                <a:latin typeface="Georgia"/>
                <a:cs typeface="Georgia"/>
              </a:rPr>
              <a:t>hola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hi!</a:t>
            </a:r>
            <a:r>
              <a:rPr lang="en-US" sz="2600" dirty="0" smtClean="0">
                <a:latin typeface="Georgia"/>
                <a:cs typeface="Georgia"/>
              </a:rPr>
              <a:t>), </a:t>
            </a:r>
            <a:r>
              <a:rPr lang="en-US" sz="2600" dirty="0" err="1" smtClean="0">
                <a:latin typeface="Georgia"/>
                <a:cs typeface="Georgia"/>
              </a:rPr>
              <a:t>adiós</a:t>
            </a:r>
            <a:r>
              <a:rPr lang="en-US" sz="2600" dirty="0" smtClean="0">
                <a:latin typeface="Georgia"/>
                <a:cs typeface="Georgia"/>
              </a:rPr>
              <a:t> (</a:t>
            </a:r>
            <a:r>
              <a:rPr lang="en-US" sz="2600" i="1" dirty="0" smtClean="0">
                <a:latin typeface="Georgia"/>
                <a:cs typeface="Georgia"/>
              </a:rPr>
              <a:t>goodbye</a:t>
            </a:r>
            <a:r>
              <a:rPr lang="en-US" sz="2600" dirty="0" smtClean="0">
                <a:latin typeface="Georgia"/>
                <a:cs typeface="Georgia"/>
              </a:rPr>
              <a:t>).</a:t>
            </a:r>
            <a:endParaRPr lang="en-US" sz="2600" dirty="0">
              <a:latin typeface="Georgia"/>
              <a:cs typeface="Georgia"/>
            </a:endParaRPr>
          </a:p>
          <a:p>
            <a:pPr marL="57150" indent="0">
              <a:buNone/>
            </a:pPr>
            <a:endParaRPr lang="en-US" sz="1700" dirty="0" smtClean="0">
              <a:latin typeface="Georgia"/>
              <a:cs typeface="Georgia"/>
            </a:endParaRPr>
          </a:p>
          <a:p>
            <a:pPr marL="57150" indent="0">
              <a:buNone/>
            </a:pPr>
            <a:endParaRPr lang="en-US" sz="1700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9752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38138"/>
          </a:xfrm>
        </p:spPr>
        <p:txBody>
          <a:bodyPr>
            <a:normAutofit/>
          </a:bodyPr>
          <a:lstStyle/>
          <a:p>
            <a:r>
              <a:rPr lang="en-US" sz="4200" dirty="0"/>
              <a:t>Organization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43608" y="1628800"/>
            <a:ext cx="7992888" cy="4464496"/>
          </a:xfrm>
        </p:spPr>
        <p:txBody>
          <a:bodyPr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Objective of the study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The Arabic presence in </a:t>
            </a: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Spain </a:t>
            </a:r>
            <a:endParaRPr lang="en-US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571500" indent="-571500" algn="l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The linguistic influence of Arabic </a:t>
            </a: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on Spanish</a:t>
            </a:r>
            <a:endParaRPr lang="en-US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571500" indent="-571500" algn="l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The current presence of Spanish in </a:t>
            </a: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Northern </a:t>
            </a:r>
            <a:r>
              <a:rPr lang="en-US" dirty="0" smtClean="0">
                <a:solidFill>
                  <a:schemeClr val="tx1"/>
                </a:solidFill>
                <a:latin typeface="Georgia"/>
                <a:cs typeface="Georgia"/>
              </a:rPr>
              <a:t>Africa </a:t>
            </a:r>
            <a:endParaRPr lang="es-ES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71500" indent="-571500" algn="l">
              <a:buFont typeface="+mj-lt"/>
              <a:buAutoNum type="romanUcPeriod"/>
            </a:pPr>
            <a:endParaRPr lang="en-US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19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8064896" cy="51411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Spanish and Arabic have been in contact since the </a:t>
            </a:r>
            <a:r>
              <a:rPr lang="en-US" dirty="0" smtClean="0">
                <a:latin typeface="Georgia" pitchFamily="18" charset="0"/>
              </a:rPr>
              <a:t>8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century;</a:t>
            </a:r>
          </a:p>
          <a:p>
            <a:r>
              <a:rPr lang="en-US" dirty="0" smtClean="0">
                <a:latin typeface="Georgia" pitchFamily="18" charset="0"/>
              </a:rPr>
              <a:t>Arabic left an indelible imprint in all the varieties of Modern Spanish; </a:t>
            </a:r>
          </a:p>
          <a:p>
            <a:r>
              <a:rPr lang="en-US" dirty="0" smtClean="0">
                <a:latin typeface="Georgia" pitchFamily="18" charset="0"/>
              </a:rPr>
              <a:t>Now Spanish is influencing Arabic, and the two languages are again providing us with an excellent example of language contact which, I hope, will continue to be investigated in the future.  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113813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r>
              <a:rPr lang="en-US" dirty="0" smtClean="0">
                <a:latin typeface="Georgia" pitchFamily="18" charset="0"/>
              </a:rPr>
              <a:t>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8064896" cy="5069160"/>
          </a:xfrm>
        </p:spPr>
        <p:txBody>
          <a:bodyPr>
            <a:normAutofit fontScale="92500" lnSpcReduction="20000"/>
          </a:bodyPr>
          <a:lstStyle/>
          <a:p>
            <a:r>
              <a:rPr lang="es-ES" sz="2500" dirty="0" err="1">
                <a:latin typeface="Georgia" pitchFamily="18" charset="0"/>
              </a:rPr>
              <a:t>Dyke</a:t>
            </a:r>
            <a:r>
              <a:rPr lang="es-ES" sz="2500" dirty="0">
                <a:latin typeface="Georgia" pitchFamily="18" charset="0"/>
              </a:rPr>
              <a:t>, C. E. (1983). </a:t>
            </a:r>
            <a:r>
              <a:rPr lang="es-ES" sz="2500" i="1" dirty="0">
                <a:latin typeface="Georgia" pitchFamily="18" charset="0"/>
              </a:rPr>
              <a:t>Filosofía de la economía</a:t>
            </a:r>
            <a:r>
              <a:rPr lang="es-ES" sz="2500" dirty="0">
                <a:latin typeface="Georgia" pitchFamily="18" charset="0"/>
              </a:rPr>
              <a:t>. </a:t>
            </a:r>
            <a:r>
              <a:rPr lang="es-ES" sz="2500" dirty="0" smtClean="0">
                <a:latin typeface="Georgia" pitchFamily="18" charset="0"/>
              </a:rPr>
              <a:t>Madrid: Paidós</a:t>
            </a:r>
            <a:r>
              <a:rPr lang="es-ES" sz="2500" dirty="0">
                <a:latin typeface="Georgia" pitchFamily="18" charset="0"/>
              </a:rPr>
              <a:t>. </a:t>
            </a:r>
            <a:endParaRPr lang="en-US" sz="2500" dirty="0" smtClean="0">
              <a:latin typeface="Georgia" pitchFamily="18" charset="0"/>
            </a:endParaRPr>
          </a:p>
          <a:p>
            <a:r>
              <a:rPr lang="en-US" sz="2500" dirty="0" smtClean="0">
                <a:latin typeface="Georgia" pitchFamily="18" charset="0"/>
              </a:rPr>
              <a:t>Goetz</a:t>
            </a:r>
            <a:r>
              <a:rPr lang="en-US" sz="2500" dirty="0" smtClean="0">
                <a:latin typeface="Georgia" pitchFamily="18" charset="0"/>
              </a:rPr>
              <a:t>, R. (2007). </a:t>
            </a:r>
            <a:r>
              <a:rPr lang="en-US" sz="2500" i="1" dirty="0" smtClean="0">
                <a:latin typeface="Georgia" pitchFamily="18" charset="0"/>
              </a:rPr>
              <a:t>La </a:t>
            </a:r>
            <a:r>
              <a:rPr lang="en-US" sz="2500" i="1" dirty="0" err="1" smtClean="0">
                <a:latin typeface="Georgia" pitchFamily="18" charset="0"/>
              </a:rPr>
              <a:t>lengua</a:t>
            </a:r>
            <a:r>
              <a:rPr lang="en-US" sz="2500" i="1" dirty="0" smtClean="0">
                <a:latin typeface="Georgia" pitchFamily="18" charset="0"/>
              </a:rPr>
              <a:t> </a:t>
            </a:r>
            <a:r>
              <a:rPr lang="en-US" sz="2500" i="1" dirty="0" err="1" smtClean="0">
                <a:latin typeface="Georgia" pitchFamily="18" charset="0"/>
              </a:rPr>
              <a:t>española</a:t>
            </a:r>
            <a:r>
              <a:rPr lang="en-US" sz="2500" i="1" dirty="0" smtClean="0">
                <a:latin typeface="Georgia" pitchFamily="18" charset="0"/>
              </a:rPr>
              <a:t>: Panorama </a:t>
            </a:r>
            <a:r>
              <a:rPr lang="en-US" sz="2500" i="1" dirty="0" err="1" smtClean="0">
                <a:latin typeface="Georgia" pitchFamily="18" charset="0"/>
              </a:rPr>
              <a:t>sociohistórico</a:t>
            </a:r>
            <a:r>
              <a:rPr lang="en-US" sz="2500" i="1" dirty="0" smtClean="0">
                <a:latin typeface="Georgia" pitchFamily="18" charset="0"/>
              </a:rPr>
              <a:t>. </a:t>
            </a:r>
            <a:r>
              <a:rPr lang="en-US" sz="2500" dirty="0" smtClean="0">
                <a:latin typeface="Georgia" pitchFamily="18" charset="0"/>
              </a:rPr>
              <a:t>Jefferson, NC: McFarland &amp; Company</a:t>
            </a:r>
          </a:p>
          <a:p>
            <a:r>
              <a:rPr lang="es-ES" sz="2500" dirty="0" err="1">
                <a:latin typeface="Georgia" pitchFamily="18" charset="0"/>
              </a:rPr>
              <a:t>Nadeau</a:t>
            </a:r>
            <a:r>
              <a:rPr lang="es-ES" sz="2500" dirty="0">
                <a:latin typeface="Georgia" pitchFamily="18" charset="0"/>
              </a:rPr>
              <a:t>, J. B., &amp; </a:t>
            </a:r>
            <a:r>
              <a:rPr lang="es-ES" sz="2500" dirty="0" err="1">
                <a:latin typeface="Georgia" pitchFamily="18" charset="0"/>
              </a:rPr>
              <a:t>Barlow</a:t>
            </a:r>
            <a:r>
              <a:rPr lang="es-ES" sz="2500" dirty="0">
                <a:latin typeface="Georgia" pitchFamily="18" charset="0"/>
              </a:rPr>
              <a:t>, J. (2013). </a:t>
            </a:r>
            <a:r>
              <a:rPr lang="es-ES" sz="2500" i="1" dirty="0" err="1">
                <a:latin typeface="Georgia" pitchFamily="18" charset="0"/>
              </a:rPr>
              <a:t>The</a:t>
            </a:r>
            <a:r>
              <a:rPr lang="es-ES" sz="2500" i="1" dirty="0">
                <a:latin typeface="Georgia" pitchFamily="18" charset="0"/>
              </a:rPr>
              <a:t> </a:t>
            </a:r>
            <a:r>
              <a:rPr lang="es-ES" sz="2500" i="1" dirty="0" err="1">
                <a:latin typeface="Georgia" pitchFamily="18" charset="0"/>
              </a:rPr>
              <a:t>story</a:t>
            </a:r>
            <a:r>
              <a:rPr lang="es-ES" sz="2500" i="1" dirty="0">
                <a:latin typeface="Georgia" pitchFamily="18" charset="0"/>
              </a:rPr>
              <a:t> of </a:t>
            </a:r>
            <a:r>
              <a:rPr lang="es-ES" sz="2500" i="1" dirty="0" err="1">
                <a:latin typeface="Georgia" pitchFamily="18" charset="0"/>
              </a:rPr>
              <a:t>Spanish</a:t>
            </a:r>
            <a:r>
              <a:rPr lang="es-ES" sz="2500" dirty="0">
                <a:latin typeface="Georgia" pitchFamily="18" charset="0"/>
              </a:rPr>
              <a:t>. Chicago: </a:t>
            </a:r>
            <a:r>
              <a:rPr lang="es-ES" sz="2500" dirty="0" err="1">
                <a:latin typeface="Georgia" pitchFamily="18" charset="0"/>
              </a:rPr>
              <a:t>Macmillan</a:t>
            </a:r>
            <a:r>
              <a:rPr lang="es-ES" sz="2500" dirty="0">
                <a:latin typeface="Georgia" pitchFamily="18" charset="0"/>
              </a:rPr>
              <a:t>. </a:t>
            </a:r>
            <a:endParaRPr lang="en-US" sz="2500" dirty="0">
              <a:latin typeface="Georgia" pitchFamily="18" charset="0"/>
            </a:endParaRPr>
          </a:p>
          <a:p>
            <a:r>
              <a:rPr lang="es-ES" sz="2500" dirty="0" err="1" smtClean="0">
                <a:latin typeface="Georgia" pitchFamily="18" charset="0"/>
              </a:rPr>
              <a:t>Noll</a:t>
            </a:r>
            <a:r>
              <a:rPr lang="es-ES" sz="2500" dirty="0">
                <a:latin typeface="Georgia" pitchFamily="18" charset="0"/>
              </a:rPr>
              <a:t>, V. (2006). La aglutinación del artículo árabe al en el léxico español. </a:t>
            </a:r>
            <a:r>
              <a:rPr lang="es-ES" sz="2500" i="1" dirty="0">
                <a:latin typeface="Georgia" pitchFamily="18" charset="0"/>
              </a:rPr>
              <a:t>Cosmos Léxico</a:t>
            </a:r>
            <a:r>
              <a:rPr lang="es-ES" sz="2500" dirty="0" smtClean="0">
                <a:latin typeface="Georgia" pitchFamily="18" charset="0"/>
              </a:rPr>
              <a:t>, </a:t>
            </a:r>
            <a:r>
              <a:rPr lang="es-ES" sz="2500" i="1" dirty="0" smtClean="0">
                <a:latin typeface="Georgia" pitchFamily="18" charset="0"/>
              </a:rPr>
              <a:t>14</a:t>
            </a:r>
            <a:r>
              <a:rPr lang="es-ES" sz="2500" dirty="0" smtClean="0">
                <a:latin typeface="Georgia" pitchFamily="18" charset="0"/>
              </a:rPr>
              <a:t>, 35</a:t>
            </a:r>
            <a:r>
              <a:rPr lang="es-ES" sz="2500" dirty="0">
                <a:latin typeface="Georgia" pitchFamily="18" charset="0"/>
              </a:rPr>
              <a:t>-49.</a:t>
            </a:r>
          </a:p>
          <a:p>
            <a:r>
              <a:rPr lang="en-US" sz="2500" dirty="0" err="1" smtClean="0">
                <a:latin typeface="Georgia" pitchFamily="18" charset="0"/>
              </a:rPr>
              <a:t>Resnick</a:t>
            </a:r>
            <a:r>
              <a:rPr lang="en-US" sz="2500" dirty="0" smtClean="0">
                <a:latin typeface="Georgia" pitchFamily="18" charset="0"/>
              </a:rPr>
              <a:t>, M. (1981). </a:t>
            </a:r>
            <a:r>
              <a:rPr lang="en-US" sz="2500" i="1" dirty="0" err="1" smtClean="0">
                <a:latin typeface="Georgia" pitchFamily="18" charset="0"/>
              </a:rPr>
              <a:t>Introducción</a:t>
            </a:r>
            <a:r>
              <a:rPr lang="en-US" sz="2500" i="1" dirty="0" smtClean="0">
                <a:latin typeface="Georgia" pitchFamily="18" charset="0"/>
              </a:rPr>
              <a:t> a la </a:t>
            </a:r>
            <a:r>
              <a:rPr lang="en-US" sz="2500" i="1" dirty="0" err="1" smtClean="0">
                <a:latin typeface="Georgia" pitchFamily="18" charset="0"/>
              </a:rPr>
              <a:t>historia</a:t>
            </a:r>
            <a:r>
              <a:rPr lang="en-US" sz="2500" i="1" dirty="0" smtClean="0">
                <a:latin typeface="Georgia" pitchFamily="18" charset="0"/>
              </a:rPr>
              <a:t> de la </a:t>
            </a:r>
            <a:r>
              <a:rPr lang="en-US" sz="2500" i="1" dirty="0" err="1" smtClean="0">
                <a:latin typeface="Georgia" pitchFamily="18" charset="0"/>
              </a:rPr>
              <a:t>lengua</a:t>
            </a:r>
            <a:r>
              <a:rPr lang="en-US" sz="2500" i="1" dirty="0" smtClean="0">
                <a:latin typeface="Georgia" pitchFamily="18" charset="0"/>
              </a:rPr>
              <a:t> </a:t>
            </a:r>
            <a:r>
              <a:rPr lang="en-US" sz="2500" i="1" dirty="0" err="1" smtClean="0">
                <a:latin typeface="Georgia" pitchFamily="18" charset="0"/>
              </a:rPr>
              <a:t>española</a:t>
            </a:r>
            <a:r>
              <a:rPr lang="en-US" sz="2500" i="1" dirty="0" smtClean="0">
                <a:latin typeface="Georgia" pitchFamily="18" charset="0"/>
              </a:rPr>
              <a:t>. </a:t>
            </a:r>
            <a:r>
              <a:rPr lang="en-US" sz="2500" dirty="0" smtClean="0">
                <a:latin typeface="Georgia" pitchFamily="18" charset="0"/>
              </a:rPr>
              <a:t>Washington: Georgetown University </a:t>
            </a:r>
            <a:r>
              <a:rPr lang="en-US" sz="2500" dirty="0" smtClean="0">
                <a:latin typeface="Georgia" pitchFamily="18" charset="0"/>
              </a:rPr>
              <a:t>Press</a:t>
            </a:r>
            <a:r>
              <a:rPr lang="en-US" sz="2500" i="1" dirty="0" smtClean="0">
                <a:latin typeface="Georgia" pitchFamily="18" charset="0"/>
              </a:rPr>
              <a:t>.</a:t>
            </a:r>
            <a:endParaRPr lang="en-US" sz="2500" i="1" dirty="0" smtClean="0">
              <a:latin typeface="Georgia" pitchFamily="18" charset="0"/>
            </a:endParaRPr>
          </a:p>
          <a:p>
            <a:r>
              <a:rPr lang="en-US" sz="2500" dirty="0" err="1" smtClean="0">
                <a:latin typeface="Georgia" pitchFamily="18" charset="0"/>
              </a:rPr>
              <a:t>Rorabaugh</a:t>
            </a:r>
            <a:r>
              <a:rPr lang="en-US" sz="2500" dirty="0">
                <a:latin typeface="Georgia" pitchFamily="18" charset="0"/>
              </a:rPr>
              <a:t>, D. (2010).</a:t>
            </a:r>
            <a:r>
              <a:rPr lang="en-US" sz="2500" i="1" dirty="0">
                <a:latin typeface="Georgia" pitchFamily="18" charset="0"/>
              </a:rPr>
              <a:t> Arabic </a:t>
            </a:r>
            <a:r>
              <a:rPr lang="en-US" sz="2500" i="1" dirty="0" smtClean="0">
                <a:latin typeface="Georgia" pitchFamily="18" charset="0"/>
              </a:rPr>
              <a:t>influence </a:t>
            </a:r>
            <a:r>
              <a:rPr lang="en-US" sz="2500" i="1" dirty="0">
                <a:latin typeface="Georgia" pitchFamily="18" charset="0"/>
              </a:rPr>
              <a:t>on the Spanish </a:t>
            </a:r>
            <a:r>
              <a:rPr lang="en-US" sz="2500" i="1" dirty="0" smtClean="0">
                <a:latin typeface="Georgia" pitchFamily="18" charset="0"/>
              </a:rPr>
              <a:t>language</a:t>
            </a:r>
            <a:r>
              <a:rPr lang="en-US" sz="2500" i="1" dirty="0">
                <a:latin typeface="Georgia" pitchFamily="18" charset="0"/>
              </a:rPr>
              <a:t>. </a:t>
            </a:r>
            <a:r>
              <a:rPr lang="en-US" sz="2500" dirty="0" smtClean="0">
                <a:latin typeface="Georgia" pitchFamily="18" charset="0"/>
              </a:rPr>
              <a:t>Unpublished manuscript. Seattle Pacific University. Retrieved on April 20, 2016</a:t>
            </a:r>
            <a:r>
              <a:rPr lang="en-US" sz="2500" dirty="0">
                <a:latin typeface="Georgia" pitchFamily="18" charset="0"/>
              </a:rPr>
              <a:t>, from http://</a:t>
            </a:r>
            <a:r>
              <a:rPr lang="en-US" sz="2500" dirty="0" err="1">
                <a:latin typeface="Georgia" pitchFamily="18" charset="0"/>
              </a:rPr>
              <a:t>people.math.sc.edu</a:t>
            </a:r>
            <a:r>
              <a:rPr lang="en-US" sz="2500" dirty="0">
                <a:latin typeface="Georgia" pitchFamily="18" charset="0"/>
              </a:rPr>
              <a:t>/</a:t>
            </a:r>
            <a:r>
              <a:rPr lang="en-US" sz="2500" dirty="0" err="1">
                <a:latin typeface="Georgia" pitchFamily="18" charset="0"/>
              </a:rPr>
              <a:t>rorabaug</a:t>
            </a:r>
            <a:r>
              <a:rPr lang="en-US" sz="2500" dirty="0">
                <a:latin typeface="Georgia" pitchFamily="18" charset="0"/>
              </a:rPr>
              <a:t>/docs/</a:t>
            </a:r>
            <a:r>
              <a:rPr lang="en-US" sz="2500" dirty="0" err="1">
                <a:latin typeface="Georgia" pitchFamily="18" charset="0"/>
              </a:rPr>
              <a:t>ArabicInfluence.pdf</a:t>
            </a:r>
            <a:endParaRPr lang="en-US" sz="25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9831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r>
              <a:rPr lang="en-US" dirty="0" smtClean="0">
                <a:latin typeface="Georgia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8064896" cy="5589240"/>
          </a:xfrm>
        </p:spPr>
        <p:txBody>
          <a:bodyPr>
            <a:normAutofit/>
          </a:bodyPr>
          <a:lstStyle/>
          <a:p>
            <a:r>
              <a:rPr lang="es-ES" sz="2500" dirty="0" err="1" smtClean="0">
                <a:latin typeface="Georgia" pitchFamily="18" charset="0"/>
              </a:rPr>
              <a:t>Sayahi</a:t>
            </a:r>
            <a:r>
              <a:rPr lang="es-ES" sz="2500" dirty="0" smtClean="0">
                <a:latin typeface="Georgia" pitchFamily="18" charset="0"/>
              </a:rPr>
              <a:t>, L. (2005). </a:t>
            </a:r>
            <a:r>
              <a:rPr lang="es-ES" sz="2500" dirty="0" err="1" smtClean="0">
                <a:latin typeface="Georgia" pitchFamily="18" charset="0"/>
              </a:rPr>
              <a:t>Language</a:t>
            </a:r>
            <a:r>
              <a:rPr lang="es-ES" sz="2500" dirty="0" smtClean="0">
                <a:latin typeface="Georgia" pitchFamily="18" charset="0"/>
              </a:rPr>
              <a:t> and </a:t>
            </a:r>
            <a:r>
              <a:rPr lang="es-ES" sz="2500" dirty="0" err="1" smtClean="0">
                <a:latin typeface="Georgia" pitchFamily="18" charset="0"/>
              </a:rPr>
              <a:t>identity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among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speakers</a:t>
            </a:r>
            <a:r>
              <a:rPr lang="es-ES" sz="2500" dirty="0" smtClean="0">
                <a:latin typeface="Georgia" pitchFamily="18" charset="0"/>
              </a:rPr>
              <a:t> of </a:t>
            </a:r>
            <a:r>
              <a:rPr lang="es-ES" sz="2500" dirty="0" err="1" smtClean="0">
                <a:latin typeface="Georgia" pitchFamily="18" charset="0"/>
              </a:rPr>
              <a:t>Spanish</a:t>
            </a:r>
            <a:r>
              <a:rPr lang="es-ES" sz="2500" dirty="0" smtClean="0">
                <a:latin typeface="Georgia" pitchFamily="18" charset="0"/>
              </a:rPr>
              <a:t> in </a:t>
            </a:r>
            <a:r>
              <a:rPr lang="es-ES" sz="2500" dirty="0" err="1" smtClean="0">
                <a:latin typeface="Georgia" pitchFamily="18" charset="0"/>
              </a:rPr>
              <a:t>northern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Morocco</a:t>
            </a:r>
            <a:r>
              <a:rPr lang="es-ES" sz="2500" dirty="0" smtClean="0">
                <a:latin typeface="Georgia" pitchFamily="18" charset="0"/>
              </a:rPr>
              <a:t>: </a:t>
            </a:r>
            <a:r>
              <a:rPr lang="es-ES" sz="2500" dirty="0" err="1" smtClean="0">
                <a:latin typeface="Georgia" pitchFamily="18" charset="0"/>
              </a:rPr>
              <a:t>Between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ethnolinguistic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vitality</a:t>
            </a:r>
            <a:r>
              <a:rPr lang="es-ES" sz="2500" dirty="0" smtClean="0">
                <a:latin typeface="Georgia" pitchFamily="18" charset="0"/>
              </a:rPr>
              <a:t> and </a:t>
            </a:r>
            <a:r>
              <a:rPr lang="es-ES" sz="2500" dirty="0" err="1" smtClean="0">
                <a:latin typeface="Georgia" pitchFamily="18" charset="0"/>
              </a:rPr>
              <a:t>acculturation</a:t>
            </a:r>
            <a:r>
              <a:rPr lang="es-ES" sz="2500" dirty="0" smtClean="0">
                <a:latin typeface="Georgia" pitchFamily="18" charset="0"/>
              </a:rPr>
              <a:t>. </a:t>
            </a:r>
            <a:r>
              <a:rPr lang="es-ES" sz="2500" i="1" dirty="0" err="1" smtClean="0">
                <a:latin typeface="Georgia" pitchFamily="18" charset="0"/>
              </a:rPr>
              <a:t>Journal</a:t>
            </a:r>
            <a:r>
              <a:rPr lang="es-ES" sz="2500" i="1" dirty="0" smtClean="0">
                <a:latin typeface="Georgia" pitchFamily="18" charset="0"/>
              </a:rPr>
              <a:t> of </a:t>
            </a:r>
            <a:r>
              <a:rPr lang="es-ES" sz="2500" i="1" dirty="0" err="1" smtClean="0">
                <a:latin typeface="Georgia" pitchFamily="18" charset="0"/>
              </a:rPr>
              <a:t>sociolinguistics</a:t>
            </a:r>
            <a:r>
              <a:rPr lang="es-ES" sz="2500" i="1" dirty="0" smtClean="0">
                <a:latin typeface="Georgia" pitchFamily="18" charset="0"/>
              </a:rPr>
              <a:t>, 9</a:t>
            </a:r>
            <a:r>
              <a:rPr lang="es-ES" sz="2500" dirty="0" smtClean="0">
                <a:latin typeface="Georgia" pitchFamily="18" charset="0"/>
              </a:rPr>
              <a:t>(1), 95-107.</a:t>
            </a:r>
          </a:p>
          <a:p>
            <a:r>
              <a:rPr lang="es-ES" sz="2500" dirty="0" err="1" smtClean="0">
                <a:latin typeface="Georgia" pitchFamily="18" charset="0"/>
              </a:rPr>
              <a:t>Sayahi</a:t>
            </a:r>
            <a:r>
              <a:rPr lang="es-ES" sz="2500" dirty="0" smtClean="0">
                <a:latin typeface="Georgia" pitchFamily="18" charset="0"/>
              </a:rPr>
              <a:t>, L. (</a:t>
            </a:r>
            <a:r>
              <a:rPr lang="es-ES" sz="2500" dirty="0" smtClean="0">
                <a:latin typeface="Georgia" pitchFamily="18" charset="0"/>
              </a:rPr>
              <a:t>2011)</a:t>
            </a:r>
            <a:r>
              <a:rPr lang="es-ES" sz="2500" dirty="0" smtClean="0">
                <a:latin typeface="Georgia" pitchFamily="18" charset="0"/>
              </a:rPr>
              <a:t>. Contacto y préstamo léxico: </a:t>
            </a:r>
            <a:r>
              <a:rPr lang="es-ES" sz="2500" dirty="0" smtClean="0">
                <a:latin typeface="Georgia" pitchFamily="18" charset="0"/>
              </a:rPr>
              <a:t>El </a:t>
            </a:r>
            <a:r>
              <a:rPr lang="es-ES" sz="2500" dirty="0" smtClean="0">
                <a:latin typeface="Georgia" pitchFamily="18" charset="0"/>
              </a:rPr>
              <a:t>elemento español en el árabe actual. </a:t>
            </a:r>
            <a:r>
              <a:rPr lang="es-ES" sz="2500" i="1" dirty="0" smtClean="0">
                <a:latin typeface="Georgia" pitchFamily="18" charset="0"/>
              </a:rPr>
              <a:t>Revista Internacional de Lingüística </a:t>
            </a:r>
            <a:r>
              <a:rPr lang="es-ES" sz="2500" i="1" dirty="0" smtClean="0">
                <a:latin typeface="Georgia" pitchFamily="18" charset="0"/>
              </a:rPr>
              <a:t>Iberoamericana, 9</a:t>
            </a:r>
            <a:r>
              <a:rPr lang="es-ES" sz="2500" dirty="0" smtClean="0">
                <a:latin typeface="Georgia" pitchFamily="18" charset="0"/>
              </a:rPr>
              <a:t>(2), 85</a:t>
            </a:r>
            <a:r>
              <a:rPr lang="es-ES" sz="2500" dirty="0" smtClean="0">
                <a:latin typeface="Georgia" pitchFamily="18" charset="0"/>
              </a:rPr>
              <a:t>-99</a:t>
            </a:r>
            <a:r>
              <a:rPr lang="es-ES" sz="2500" dirty="0" smtClean="0">
                <a:latin typeface="Georgia" pitchFamily="18" charset="0"/>
              </a:rPr>
              <a:t>.</a:t>
            </a:r>
          </a:p>
          <a:p>
            <a:r>
              <a:rPr lang="es-ES" sz="2500" dirty="0" err="1">
                <a:latin typeface="Georgia" pitchFamily="18" charset="0"/>
              </a:rPr>
              <a:t>Sayahi</a:t>
            </a:r>
            <a:r>
              <a:rPr lang="es-ES" sz="2500" dirty="0">
                <a:latin typeface="Georgia" pitchFamily="18" charset="0"/>
              </a:rPr>
              <a:t>, L. (</a:t>
            </a:r>
            <a:r>
              <a:rPr lang="es-ES" sz="2500" dirty="0" smtClean="0">
                <a:latin typeface="Georgia" pitchFamily="18" charset="0"/>
              </a:rPr>
              <a:t>2011b)</a:t>
            </a:r>
            <a:r>
              <a:rPr lang="es-ES" sz="2500" dirty="0">
                <a:latin typeface="Georgia" pitchFamily="18" charset="0"/>
              </a:rPr>
              <a:t>. </a:t>
            </a:r>
            <a:r>
              <a:rPr lang="es-ES" sz="2500" dirty="0" err="1" smtClean="0">
                <a:latin typeface="Georgia" pitchFamily="18" charset="0"/>
              </a:rPr>
              <a:t>Spanish</a:t>
            </a:r>
            <a:r>
              <a:rPr lang="es-ES" sz="2500" dirty="0" smtClean="0">
                <a:latin typeface="Georgia" pitchFamily="18" charset="0"/>
              </a:rPr>
              <a:t> in </a:t>
            </a:r>
            <a:r>
              <a:rPr lang="es-ES" sz="2500" dirty="0" err="1" smtClean="0">
                <a:latin typeface="Georgia" pitchFamily="18" charset="0"/>
              </a:rPr>
              <a:t>contact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with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dirty="0" err="1" smtClean="0">
                <a:latin typeface="Georgia" pitchFamily="18" charset="0"/>
              </a:rPr>
              <a:t>Arabic</a:t>
            </a:r>
            <a:r>
              <a:rPr lang="es-ES" sz="2500" dirty="0" smtClean="0">
                <a:latin typeface="Georgia" pitchFamily="18" charset="0"/>
              </a:rPr>
              <a:t>.</a:t>
            </a:r>
            <a:r>
              <a:rPr lang="es-ES" sz="2500" dirty="0">
                <a:latin typeface="Georgia" pitchFamily="18" charset="0"/>
              </a:rPr>
              <a:t> </a:t>
            </a:r>
            <a:r>
              <a:rPr lang="es-ES" sz="2500" dirty="0" smtClean="0">
                <a:latin typeface="Georgia" pitchFamily="18" charset="0"/>
              </a:rPr>
              <a:t>In M. D</a:t>
            </a:r>
            <a:r>
              <a:rPr lang="es-ES" sz="2500" dirty="0" smtClean="0">
                <a:latin typeface="Georgia" pitchFamily="18" charset="0"/>
              </a:rPr>
              <a:t>íaz-Campos (Ed.),</a:t>
            </a:r>
            <a:r>
              <a:rPr lang="es-ES" sz="2500" dirty="0" smtClean="0">
                <a:latin typeface="Georgia" pitchFamily="18" charset="0"/>
              </a:rPr>
              <a:t> </a:t>
            </a:r>
            <a:r>
              <a:rPr lang="es-ES" sz="2500" i="1" dirty="0" err="1" smtClean="0">
                <a:latin typeface="Georgia" pitchFamily="18" charset="0"/>
              </a:rPr>
              <a:t>The</a:t>
            </a:r>
            <a:r>
              <a:rPr lang="es-ES" sz="2500" i="1" dirty="0" smtClean="0">
                <a:latin typeface="Georgia" pitchFamily="18" charset="0"/>
              </a:rPr>
              <a:t> </a:t>
            </a:r>
            <a:r>
              <a:rPr lang="es-ES" sz="2500" i="1" dirty="0" err="1" smtClean="0">
                <a:latin typeface="Georgia" pitchFamily="18" charset="0"/>
              </a:rPr>
              <a:t>handbook</a:t>
            </a:r>
            <a:r>
              <a:rPr lang="es-ES" sz="2500" i="1" dirty="0" smtClean="0">
                <a:latin typeface="Georgia" pitchFamily="18" charset="0"/>
              </a:rPr>
              <a:t> of </a:t>
            </a:r>
            <a:r>
              <a:rPr lang="es-ES" sz="2500" i="1" dirty="0" err="1" smtClean="0">
                <a:latin typeface="Georgia" pitchFamily="18" charset="0"/>
              </a:rPr>
              <a:t>Hispanic</a:t>
            </a:r>
            <a:r>
              <a:rPr lang="es-ES" sz="2500" i="1" dirty="0" smtClean="0">
                <a:latin typeface="Georgia" pitchFamily="18" charset="0"/>
              </a:rPr>
              <a:t> </a:t>
            </a:r>
            <a:r>
              <a:rPr lang="es-ES" sz="2500" i="1" dirty="0" err="1" smtClean="0">
                <a:latin typeface="Georgia" pitchFamily="18" charset="0"/>
              </a:rPr>
              <a:t>sociolinguistics</a:t>
            </a:r>
            <a:r>
              <a:rPr lang="es-ES" sz="2500" i="1" dirty="0">
                <a:latin typeface="Georgia" pitchFamily="18" charset="0"/>
              </a:rPr>
              <a:t> </a:t>
            </a:r>
            <a:r>
              <a:rPr lang="es-ES" sz="2500" dirty="0" smtClean="0">
                <a:latin typeface="Georgia" pitchFamily="18" charset="0"/>
              </a:rPr>
              <a:t>(pp. 473-490). </a:t>
            </a:r>
            <a:r>
              <a:rPr lang="es-ES" sz="2500" dirty="0" err="1" smtClean="0">
                <a:latin typeface="Georgia" pitchFamily="18" charset="0"/>
              </a:rPr>
              <a:t>Malden</a:t>
            </a:r>
            <a:r>
              <a:rPr lang="es-ES" sz="2500" dirty="0" smtClean="0">
                <a:latin typeface="Georgia" pitchFamily="18" charset="0"/>
              </a:rPr>
              <a:t>, MA: </a:t>
            </a:r>
            <a:r>
              <a:rPr lang="es-ES" sz="2500" dirty="0" err="1" smtClean="0">
                <a:latin typeface="Georgia" pitchFamily="18" charset="0"/>
              </a:rPr>
              <a:t>Wiley-Blackwell</a:t>
            </a:r>
            <a:r>
              <a:rPr lang="es-ES" sz="2500" dirty="0">
                <a:latin typeface="Georgia" pitchFamily="18" charset="0"/>
              </a:rPr>
              <a:t>.</a:t>
            </a:r>
          </a:p>
          <a:p>
            <a:endParaRPr lang="en-US" sz="2500" dirty="0" smtClean="0">
              <a:latin typeface="Georgia" pitchFamily="18" charset="0"/>
            </a:endParaRPr>
          </a:p>
          <a:p>
            <a:endParaRPr lang="en-US" sz="2500" dirty="0" smtClean="0">
              <a:latin typeface="Georgia" pitchFamily="18" charset="0"/>
            </a:endParaRPr>
          </a:p>
          <a:p>
            <a:pPr>
              <a:buNone/>
            </a:pPr>
            <a:endParaRPr lang="en-US" sz="2500" dirty="0" smtClean="0">
              <a:latin typeface="Georgia" pitchFamily="18" charset="0"/>
            </a:endParaRPr>
          </a:p>
          <a:p>
            <a:pPr>
              <a:buNone/>
            </a:pPr>
            <a:endParaRPr lang="en-US" sz="2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1066130"/>
          </a:xfrm>
        </p:spPr>
        <p:txBody>
          <a:bodyPr/>
          <a:lstStyle/>
          <a:p>
            <a:r>
              <a:rPr lang="en-US" dirty="0" smtClean="0"/>
              <a:t>Objectives of the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43608" y="1484784"/>
            <a:ext cx="7992888" cy="489654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The main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objectives </a:t>
            </a: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of this project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are to: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nvestigate </a:t>
            </a: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the historical and linguistic relationship between Arabic and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Spanish;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Analyze the </a:t>
            </a: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linguistic phenomena that have resulted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from the </a:t>
            </a: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linguistic contact between these two languages throughout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history;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Describe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current presence of Spanish in Arabic-Spanish bilingual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communities in Morocco, focusing on the sociolinguistic aspects </a:t>
            </a:r>
            <a:r>
              <a:rPr lang="en-US" sz="2800" dirty="0">
                <a:solidFill>
                  <a:schemeClr val="tx1"/>
                </a:solidFill>
                <a:latin typeface="Georgia"/>
                <a:cs typeface="Georgia"/>
              </a:rPr>
              <a:t>that </a:t>
            </a:r>
            <a:r>
              <a:rPr lang="en-US" sz="2800" dirty="0" smtClean="0">
                <a:solidFill>
                  <a:schemeClr val="tx1"/>
                </a:solidFill>
                <a:latin typeface="Georgia"/>
                <a:cs typeface="Georgia"/>
              </a:rPr>
              <a:t>distinguish them. </a:t>
            </a:r>
            <a:endParaRPr lang="en-US" sz="28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6499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Arab Presence in the Iberian Peninsula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3524200" cy="4497363"/>
          </a:xfrm>
        </p:spPr>
        <p:txBody>
          <a:bodyPr>
            <a:normAutofit fontScale="92500"/>
          </a:bodyPr>
          <a:lstStyle/>
          <a:p>
            <a:r>
              <a:rPr lang="en-US" sz="2500" dirty="0" smtClean="0">
                <a:latin typeface="Georgia" pitchFamily="18" charset="0"/>
                <a:cs typeface="Times New Roman" pitchFamily="18" charset="0"/>
              </a:rPr>
              <a:t>The Battle of </a:t>
            </a:r>
            <a:r>
              <a:rPr lang="en-US" sz="2500" dirty="0" err="1" smtClean="0">
                <a:latin typeface="Georgia" pitchFamily="18" charset="0"/>
                <a:cs typeface="Times New Roman" pitchFamily="18" charset="0"/>
              </a:rPr>
              <a:t>Guadalete</a:t>
            </a:r>
            <a:r>
              <a:rPr lang="en-US" sz="2500" dirty="0" smtClean="0">
                <a:latin typeface="Georgia" pitchFamily="18" charset="0"/>
                <a:cs typeface="Times New Roman" pitchFamily="18" charset="0"/>
              </a:rPr>
              <a:t>: a battle between the Visigoths and the Arabs.</a:t>
            </a:r>
          </a:p>
          <a:p>
            <a:pPr>
              <a:buNone/>
            </a:pPr>
            <a:r>
              <a:rPr lang="en-US" sz="2500" dirty="0" smtClean="0">
                <a:latin typeface="Georgia" pitchFamily="18" charset="0"/>
                <a:cs typeface="Times New Roman" pitchFamily="18" charset="0"/>
              </a:rPr>
              <a:t>  </a:t>
            </a:r>
          </a:p>
          <a:p>
            <a:r>
              <a:rPr lang="en-US" sz="2500" dirty="0" smtClean="0">
                <a:latin typeface="Georgia" pitchFamily="18" charset="0"/>
              </a:rPr>
              <a:t>In 711, the Arabs began the conquest of the Iberian Peninsula, bringing about the beginning of a new linguistic and cultural era. </a:t>
            </a:r>
          </a:p>
        </p:txBody>
      </p:sp>
      <p:pic>
        <p:nvPicPr>
          <p:cNvPr id="5" name="Content Placeholder 4" descr="https://bensaid.files.wordpress.com/2008/10/arabe.jpg?w=6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-8613" b="-86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66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38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Arab </a:t>
            </a:r>
            <a:r>
              <a:rPr lang="en-US" dirty="0"/>
              <a:t>P</a:t>
            </a:r>
            <a:r>
              <a:rPr lang="en-US" dirty="0" smtClean="0"/>
              <a:t>resence in the</a:t>
            </a:r>
            <a:br>
              <a:rPr lang="en-US" dirty="0" smtClean="0"/>
            </a:br>
            <a:r>
              <a:rPr lang="en-US" dirty="0" smtClean="0"/>
              <a:t>Al</a:t>
            </a:r>
            <a:r>
              <a:rPr lang="en-US" dirty="0"/>
              <a:t>-</a:t>
            </a:r>
            <a:r>
              <a:rPr lang="en-US" dirty="0" err="1" smtClean="0"/>
              <a:t>Andalus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176464" cy="5229199"/>
          </a:xfrm>
        </p:spPr>
        <p:txBody>
          <a:bodyPr>
            <a:noAutofit/>
          </a:bodyPr>
          <a:lstStyle/>
          <a:p>
            <a:r>
              <a:rPr lang="es-ES" sz="2400" dirty="0" err="1" smtClean="0">
                <a:latin typeface="Georgia" pitchFamily="18" charset="0"/>
              </a:rPr>
              <a:t>Andalusia</a:t>
            </a:r>
            <a:r>
              <a:rPr lang="es-E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was a name given by the Arabs to the area under their control. </a:t>
            </a:r>
          </a:p>
          <a:p>
            <a:pPr>
              <a:buNone/>
            </a:pPr>
            <a:endParaRPr lang="en-US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The spoken languages in </a:t>
            </a:r>
            <a:r>
              <a:rPr lang="es-ES" sz="2400" dirty="0" err="1" smtClean="0">
                <a:latin typeface="Georgia" pitchFamily="18" charset="0"/>
              </a:rPr>
              <a:t>Andalusia</a:t>
            </a:r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 were</a:t>
            </a:r>
          </a:p>
          <a:p>
            <a:pPr marL="857250" lvl="1" indent="-457200">
              <a:buAutoNum type="arabicPeriod"/>
            </a:pPr>
            <a:r>
              <a:rPr lang="en-US" dirty="0" smtClean="0">
                <a:latin typeface="Georgia" pitchFamily="18" charset="0"/>
                <a:cs typeface="Times New Roman" pitchFamily="18" charset="0"/>
              </a:rPr>
              <a:t>Arabic. </a:t>
            </a:r>
          </a:p>
          <a:p>
            <a:pPr marL="857250" lvl="1" indent="-457200">
              <a:buAutoNum type="arabicPeriod"/>
            </a:pPr>
            <a:r>
              <a:rPr lang="en-US" dirty="0" smtClean="0">
                <a:latin typeface="Georgia" pitchFamily="18" charset="0"/>
                <a:cs typeface="Times New Roman" pitchFamily="18" charset="0"/>
              </a:rPr>
              <a:t>Romance dialects (derived from Latin</a:t>
            </a:r>
            <a:r>
              <a:rPr lang="en-US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 marL="857250" lvl="1" indent="-457200">
              <a:buAutoNum type="arabicPeriod"/>
            </a:pPr>
            <a:r>
              <a:rPr lang="en-US" dirty="0" smtClean="0">
                <a:latin typeface="Georgia" pitchFamily="18" charset="0"/>
                <a:cs typeface="Times New Roman" pitchFamily="18" charset="0"/>
              </a:rPr>
              <a:t>Hebrew (among the Jewish population)</a:t>
            </a:r>
            <a:r>
              <a:rPr lang="en-US" dirty="0" smtClean="0">
                <a:latin typeface="Georgia" pitchFamily="18" charset="0"/>
                <a:cs typeface="Times New Roman" pitchFamily="18" charset="0"/>
              </a:rPr>
              <a:t>  </a:t>
            </a:r>
            <a:endParaRPr lang="en-US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log.fuertehoteles.com/wp-content/uploads/2014/11/Reales-Alc%C3%A1zares-Sevil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-35385" b="-35385"/>
          <a:stretch>
            <a:fillRect/>
          </a:stretch>
        </p:blipFill>
        <p:spPr bwMode="auto">
          <a:xfrm>
            <a:off x="5364088" y="1916832"/>
            <a:ext cx="3505165" cy="392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16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Linguistic Influence of Arabic on the Romance Dialects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300" dirty="0" smtClean="0">
                <a:latin typeface="Georgia" pitchFamily="18" charset="0"/>
                <a:cs typeface="Times New Roman" pitchFamily="18" charset="0"/>
              </a:rPr>
              <a:t>The inhabitants of </a:t>
            </a:r>
            <a:r>
              <a:rPr lang="en-US" sz="2300" dirty="0" smtClean="0">
                <a:latin typeface="Georgia" pitchFamily="18" charset="0"/>
              </a:rPr>
              <a:t>Andalusia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300" dirty="0" smtClean="0">
                <a:latin typeface="Georgia" pitchFamily="18" charset="0"/>
                <a:cs typeface="Times New Roman" pitchFamily="18" charset="0"/>
              </a:rPr>
              <a:t>continued to use the Romance dialects (precursors of Modern Spanish) spoken at the time of the Arab arrival, but also many adopted Arabic and used it in formal contexts.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300" dirty="0" smtClean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300" dirty="0" smtClean="0">
                <a:latin typeface="Georgia" pitchFamily="18" charset="0"/>
                <a:cs typeface="Times New Roman" pitchFamily="18" charset="0"/>
              </a:rPr>
              <a:t>A concrete example of the coexistence</a:t>
            </a:r>
            <a:r>
              <a:rPr lang="en-US" sz="23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Georgia" pitchFamily="18" charset="0"/>
                <a:cs typeface="Times New Roman" pitchFamily="18" charset="0"/>
              </a:rPr>
              <a:t>of the two languages are the so-called </a:t>
            </a:r>
            <a:r>
              <a:rPr lang="en-US" sz="2300" i="1" dirty="0" err="1" smtClean="0">
                <a:latin typeface="Georgia" pitchFamily="18" charset="0"/>
                <a:cs typeface="Times New Roman" pitchFamily="18" charset="0"/>
              </a:rPr>
              <a:t>Jarchas</a:t>
            </a:r>
            <a:r>
              <a:rPr lang="en-US" sz="2300" dirty="0" smtClean="0">
                <a:latin typeface="Georgia" pitchFamily="18" charset="0"/>
                <a:cs typeface="Times New Roman" pitchFamily="18" charset="0"/>
              </a:rPr>
              <a:t>, lyrical compositions in Arabic with words from Romance dialects. </a:t>
            </a:r>
            <a:endParaRPr lang="en-US" sz="23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384376" cy="366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2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1066130"/>
          </a:xfrm>
        </p:spPr>
        <p:txBody>
          <a:bodyPr>
            <a:noAutofit/>
          </a:bodyPr>
          <a:lstStyle/>
          <a:p>
            <a:r>
              <a:rPr lang="en-US" sz="3600" dirty="0"/>
              <a:t>The Linguistic Influence of Arabic on the Romance </a:t>
            </a:r>
            <a:r>
              <a:rPr lang="en-US" sz="3600" dirty="0" smtClean="0"/>
              <a:t>Dialects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5328592"/>
          </a:xfrm>
        </p:spPr>
        <p:txBody>
          <a:bodyPr>
            <a:normAutofit/>
          </a:bodyPr>
          <a:lstStyle/>
          <a:p>
            <a:r>
              <a:rPr lang="en-US" sz="2000" i="1" dirty="0" err="1" smtClean="0">
                <a:latin typeface="Georgia" pitchFamily="18" charset="0"/>
                <a:cs typeface="Times New Roman" pitchFamily="18" charset="0"/>
              </a:rPr>
              <a:t>Jarcha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comes from the Arabic word (</a:t>
            </a:r>
            <a:r>
              <a:rPr lang="ar-AE" sz="2000" dirty="0" smtClean="0">
                <a:latin typeface="Georgia" pitchFamily="18" charset="0"/>
                <a:cs typeface="Times New Roman" pitchFamily="18" charset="0"/>
              </a:rPr>
              <a:t>خرجة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jarya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) which means “end" or "final.” These compositions were written in Arabic script, but most of the language used is Romance (Early Spanish) </a:t>
            </a:r>
            <a:r>
              <a:rPr lang="es-ES" sz="2000" dirty="0" smtClean="0">
                <a:latin typeface="Georgia" pitchFamily="18" charset="0"/>
              </a:rPr>
              <a:t>(</a:t>
            </a:r>
            <a:r>
              <a:rPr lang="es-ES" sz="2000" dirty="0" err="1">
                <a:latin typeface="Georgia" pitchFamily="18" charset="0"/>
              </a:rPr>
              <a:t>Nadeau</a:t>
            </a:r>
            <a:r>
              <a:rPr lang="es-ES" sz="2000" dirty="0">
                <a:latin typeface="Georgia" pitchFamily="18" charset="0"/>
              </a:rPr>
              <a:t> &amp; </a:t>
            </a:r>
            <a:r>
              <a:rPr lang="es-ES" sz="2000" dirty="0" err="1">
                <a:latin typeface="Georgia" pitchFamily="18" charset="0"/>
              </a:rPr>
              <a:t>Barlow</a:t>
            </a:r>
            <a:r>
              <a:rPr lang="es-ES" sz="2000" dirty="0">
                <a:latin typeface="Georgia" pitchFamily="18" charset="0"/>
              </a:rPr>
              <a:t>, 2013</a:t>
            </a:r>
            <a:r>
              <a:rPr lang="es-ES" sz="2000" dirty="0" smtClean="0">
                <a:latin typeface="Georgia" pitchFamily="18" charset="0"/>
              </a:rPr>
              <a:t>). </a:t>
            </a:r>
            <a:endParaRPr lang="en-US" sz="2000" dirty="0">
              <a:latin typeface="Georgia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latin typeface="Georgia" pitchFamily="18" charset="0"/>
                <a:cs typeface="Times New Roman" pitchFamily="18" charset="0"/>
              </a:rPr>
              <a:t>Example (the Romance words are in bold)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1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b’n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sydy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b’n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Ven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sidi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veni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2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l’qrd’s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tntb’n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El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querido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es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tan ben</a:t>
            </a:r>
          </a:p>
          <a:p>
            <a:pPr marL="0" indent="0" algn="ctr">
              <a:buNone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3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dst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lzm’n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De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este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al-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zameni</a:t>
            </a: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4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flyw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dbn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ldy’n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Ven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filyo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de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Ben al-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Dayyeni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r>
              <a:rPr lang="en-US" sz="2000" u="sng" dirty="0" smtClean="0">
                <a:latin typeface="Georgia" pitchFamily="18" charset="0"/>
                <a:cs typeface="Times New Roman" pitchFamily="18" charset="0"/>
              </a:rPr>
              <a:t>Interpretation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2000" dirty="0">
                <a:latin typeface="Georgia" panose="02040502050405020303" pitchFamily="18" charset="0"/>
              </a:rPr>
              <a:t>1 </a:t>
            </a:r>
            <a:r>
              <a:rPr lang="en-US" sz="2000" dirty="0" err="1">
                <a:latin typeface="Georgia" panose="02040502050405020303" pitchFamily="18" charset="0"/>
              </a:rPr>
              <a:t>Ven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dueño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mío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err="1">
                <a:latin typeface="Georgia" panose="02040502050405020303" pitchFamily="18" charset="0"/>
              </a:rPr>
              <a:t>ven</a:t>
            </a:r>
            <a:r>
              <a:rPr lang="en-US" sz="2000" dirty="0">
                <a:latin typeface="Georgia" panose="02040502050405020303" pitchFamily="18" charset="0"/>
              </a:rPr>
              <a:t>,</a:t>
            </a:r>
            <a:r>
              <a:rPr lang="en-US" sz="2000" b="1" dirty="0">
                <a:latin typeface="Georgia" panose="02040502050405020303" pitchFamily="18" charset="0"/>
              </a:rPr>
              <a:t> (Come my lord, come)</a:t>
            </a:r>
          </a:p>
          <a:p>
            <a:pPr marL="0" indent="0" algn="ctr">
              <a:buNone/>
            </a:pPr>
            <a:r>
              <a:rPr lang="en-US" sz="2000" dirty="0">
                <a:latin typeface="Georgia" panose="02040502050405020303" pitchFamily="18" charset="0"/>
              </a:rPr>
              <a:t>2 </a:t>
            </a:r>
            <a:r>
              <a:rPr lang="en-US" sz="2000" dirty="0" err="1">
                <a:latin typeface="Georgia" panose="02040502050405020303" pitchFamily="18" charset="0"/>
              </a:rPr>
              <a:t>porque</a:t>
            </a:r>
            <a:r>
              <a:rPr lang="en-US" sz="2000" dirty="0">
                <a:latin typeface="Georgia" panose="02040502050405020303" pitchFamily="18" charset="0"/>
              </a:rPr>
              <a:t> el </a:t>
            </a:r>
            <a:r>
              <a:rPr lang="en-US" sz="2000" dirty="0" err="1">
                <a:latin typeface="Georgia" panose="02040502050405020303" pitchFamily="18" charset="0"/>
              </a:rPr>
              <a:t>amor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es</a:t>
            </a:r>
            <a:r>
              <a:rPr lang="en-US" sz="2000" dirty="0">
                <a:latin typeface="Georgia" panose="02040502050405020303" pitchFamily="18" charset="0"/>
              </a:rPr>
              <a:t> un gran </a:t>
            </a:r>
            <a:r>
              <a:rPr lang="en-US" sz="2000" dirty="0" err="1">
                <a:latin typeface="Georgia" panose="02040502050405020303" pitchFamily="18" charset="0"/>
              </a:rPr>
              <a:t>bien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</a:rPr>
              <a:t>(Because the love is so great) </a:t>
            </a:r>
          </a:p>
          <a:p>
            <a:pPr marL="0" indent="0" algn="ctr">
              <a:buNone/>
            </a:pPr>
            <a:r>
              <a:rPr lang="en-US" sz="2000" dirty="0">
                <a:latin typeface="Georgia" panose="02040502050405020303" pitchFamily="18" charset="0"/>
              </a:rPr>
              <a:t>3 </a:t>
            </a:r>
            <a:r>
              <a:rPr lang="en-US" sz="2000" dirty="0" err="1">
                <a:latin typeface="Georgia" panose="02040502050405020303" pitchFamily="18" charset="0"/>
              </a:rPr>
              <a:t>que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nos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depara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esta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época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</a:rPr>
              <a:t>(which holds this time for us) </a:t>
            </a:r>
          </a:p>
          <a:p>
            <a:pPr marL="0" indent="0" algn="ctr">
              <a:buNone/>
            </a:pPr>
            <a:r>
              <a:rPr lang="en-US" sz="2000" dirty="0">
                <a:latin typeface="Georgia" panose="02040502050405020303" pitchFamily="18" charset="0"/>
              </a:rPr>
              <a:t>4 </a:t>
            </a:r>
            <a:r>
              <a:rPr lang="en-US" sz="2000" dirty="0" err="1">
                <a:latin typeface="Georgia" panose="02040502050405020303" pitchFamily="18" charset="0"/>
              </a:rPr>
              <a:t>ven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, </a:t>
            </a:r>
            <a:r>
              <a:rPr lang="en-US" sz="2000" dirty="0" err="1" smtClean="0">
                <a:latin typeface="Georgia" panose="02040502050405020303" pitchFamily="18" charset="0"/>
              </a:rPr>
              <a:t>hijo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de </a:t>
            </a:r>
            <a:r>
              <a:rPr lang="en-US" sz="2000" dirty="0" err="1">
                <a:latin typeface="Georgia" panose="02040502050405020303" pitchFamily="18" charset="0"/>
              </a:rPr>
              <a:t>Ibn</a:t>
            </a:r>
            <a:r>
              <a:rPr lang="en-US" sz="2000" dirty="0">
                <a:latin typeface="Georgia" panose="02040502050405020303" pitchFamily="18" charset="0"/>
              </a:rPr>
              <a:t> al-</a:t>
            </a:r>
            <a:r>
              <a:rPr lang="en-US" sz="2000" dirty="0" err="1">
                <a:latin typeface="Georgia" panose="02040502050405020303" pitchFamily="18" charset="0"/>
              </a:rPr>
              <a:t>Dayyan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</a:rPr>
              <a:t>(Come, son of </a:t>
            </a:r>
            <a:r>
              <a:rPr lang="en-US" sz="2000" b="1" dirty="0" err="1">
                <a:latin typeface="Georgia" panose="02040502050405020303" pitchFamily="18" charset="0"/>
              </a:rPr>
              <a:t>Ibn</a:t>
            </a:r>
            <a:r>
              <a:rPr lang="en-US" sz="2000" b="1" dirty="0">
                <a:latin typeface="Georgia" panose="02040502050405020303" pitchFamily="18" charset="0"/>
              </a:rPr>
              <a:t> al-</a:t>
            </a:r>
            <a:r>
              <a:rPr lang="en-US" sz="2000" b="1" dirty="0" err="1">
                <a:latin typeface="Georgia" panose="02040502050405020303" pitchFamily="18" charset="0"/>
              </a:rPr>
              <a:t>Dayyan</a:t>
            </a:r>
            <a:r>
              <a:rPr lang="en-US" sz="2000" b="1" dirty="0">
                <a:latin typeface="Georgia" panose="02040502050405020303" pitchFamily="18" charset="0"/>
              </a:rPr>
              <a:t>) </a:t>
            </a:r>
          </a:p>
          <a:p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400" dirty="0" smtClean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7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381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Linguistic Influence of Arabic </a:t>
            </a:r>
            <a:r>
              <a:rPr lang="en-US" dirty="0" smtClean="0"/>
              <a:t>on Spanish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8136904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i="1" dirty="0" smtClean="0">
                <a:latin typeface="Georgia" pitchFamily="18" charset="0"/>
              </a:rPr>
              <a:t>I. Phonology </a:t>
            </a:r>
          </a:p>
          <a:p>
            <a:r>
              <a:rPr lang="en-US" sz="2600" dirty="0" smtClean="0">
                <a:latin typeface="Georgia" pitchFamily="18" charset="0"/>
              </a:rPr>
              <a:t>The Arabic velar voiceless </a:t>
            </a:r>
            <a:r>
              <a:rPr lang="en-US" sz="2600" dirty="0" smtClean="0">
                <a:latin typeface="Georgia" pitchFamily="18" charset="0"/>
              </a:rPr>
              <a:t>sound /</a:t>
            </a:r>
            <a:r>
              <a:rPr lang="en-US" sz="2600" dirty="0" smtClean="0">
                <a:latin typeface="Georgia" pitchFamily="18" charset="0"/>
              </a:rPr>
              <a:t>k/ represented by the letter "q" is replaced by the palatal voiceless sound /k/ and the written letter "c" in Spanish.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E.g.: </a:t>
            </a:r>
            <a:r>
              <a:rPr lang="en-US" sz="2600" i="1" dirty="0" smtClean="0">
                <a:latin typeface="Georgia" pitchFamily="18" charset="0"/>
              </a:rPr>
              <a:t>al-</a:t>
            </a:r>
            <a:r>
              <a:rPr lang="en-US" sz="2600" i="1" dirty="0" err="1" smtClean="0">
                <a:latin typeface="Georgia" pitchFamily="18" charset="0"/>
              </a:rPr>
              <a:t>aqrab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</a:t>
            </a:r>
            <a:r>
              <a:rPr lang="es-ES" sz="2600" dirty="0" smtClean="0">
                <a:latin typeface="Georgia" pitchFamily="18" charset="0"/>
              </a:rPr>
              <a:t> alacrán (</a:t>
            </a:r>
            <a:r>
              <a:rPr lang="en-US" sz="2600" i="1" dirty="0" smtClean="0">
                <a:latin typeface="Georgia" pitchFamily="18" charset="0"/>
              </a:rPr>
              <a:t>scorpion</a:t>
            </a:r>
            <a:r>
              <a:rPr lang="en-US" sz="2600" dirty="0" smtClean="0">
                <a:latin typeface="Georgia" pitchFamily="18" charset="0"/>
              </a:rPr>
              <a:t>)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The Spanish fricative labiodental /f/ sound replaces the Arabic phoneme /</a:t>
            </a:r>
            <a:r>
              <a:rPr lang="el-GR" sz="2600" dirty="0" smtClean="0">
                <a:latin typeface="Georgia" pitchFamily="18" charset="0"/>
              </a:rPr>
              <a:t>χ/ (</a:t>
            </a:r>
            <a:r>
              <a:rPr lang="en-US" sz="2600" dirty="0" smtClean="0">
                <a:latin typeface="Georgia" pitchFamily="18" charset="0"/>
              </a:rPr>
              <a:t>written as </a:t>
            </a:r>
            <a:r>
              <a:rPr lang="en-US" sz="2600" dirty="0" err="1" smtClean="0">
                <a:latin typeface="Georgia" pitchFamily="18" charset="0"/>
              </a:rPr>
              <a:t>kh</a:t>
            </a:r>
            <a:r>
              <a:rPr lang="en-US" sz="2600" dirty="0" smtClean="0">
                <a:latin typeface="Georgia" pitchFamily="18" charset="0"/>
              </a:rPr>
              <a:t>).</a:t>
            </a:r>
          </a:p>
          <a:p>
            <a:pPr marL="400050" lvl="1" indent="0">
              <a:buNone/>
            </a:pPr>
            <a:r>
              <a:rPr lang="en-US" sz="2600" dirty="0" smtClean="0">
                <a:latin typeface="Georgia" pitchFamily="18" charset="0"/>
              </a:rPr>
              <a:t>E.g.: </a:t>
            </a:r>
            <a:r>
              <a:rPr lang="en-US" sz="2600" i="1" dirty="0" smtClean="0">
                <a:latin typeface="Georgia" pitchFamily="18" charset="0"/>
              </a:rPr>
              <a:t>al- </a:t>
            </a:r>
            <a:r>
              <a:rPr lang="en-US" sz="2600" i="1" dirty="0" err="1" smtClean="0">
                <a:latin typeface="Georgia" pitchFamily="18" charset="0"/>
              </a:rPr>
              <a:t>khilal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 </a:t>
            </a:r>
            <a:r>
              <a:rPr lang="es-ES" sz="2600" dirty="0" smtClean="0">
                <a:latin typeface="Georgia" pitchFamily="18" charset="0"/>
              </a:rPr>
              <a:t>alfiler</a:t>
            </a:r>
            <a:r>
              <a:rPr lang="en-US" sz="2600" dirty="0" smtClean="0">
                <a:latin typeface="Georgia" pitchFamily="18" charset="0"/>
              </a:rPr>
              <a:t> (</a:t>
            </a:r>
            <a:r>
              <a:rPr lang="en-US" sz="2600" i="1" dirty="0" smtClean="0">
                <a:latin typeface="Georgia" pitchFamily="18" charset="0"/>
              </a:rPr>
              <a:t>pin</a:t>
            </a:r>
            <a:r>
              <a:rPr lang="en-US" sz="2600" dirty="0" smtClean="0">
                <a:latin typeface="Georgia" pitchFamily="18" charset="0"/>
              </a:rPr>
              <a:t>) </a:t>
            </a:r>
            <a:r>
              <a:rPr lang="es-ES" sz="2600" dirty="0" smtClean="0">
                <a:latin typeface="Georgia" pitchFamily="18" charset="0"/>
              </a:rPr>
              <a:t>(</a:t>
            </a:r>
            <a:r>
              <a:rPr lang="es-ES" sz="2600" dirty="0" err="1" smtClean="0">
                <a:latin typeface="Georgia" pitchFamily="18" charset="0"/>
              </a:rPr>
              <a:t>Goetz</a:t>
            </a:r>
            <a:r>
              <a:rPr lang="es-ES" sz="2600" dirty="0" smtClean="0">
                <a:latin typeface="Georgia" pitchFamily="18" charset="0"/>
              </a:rPr>
              <a:t>, 2007, p. 78)</a:t>
            </a:r>
            <a:endParaRPr lang="en-US" sz="2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2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36904" cy="11381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Linguistic Influence of Arabic on </a:t>
            </a:r>
            <a:r>
              <a:rPr lang="en-US" dirty="0" smtClean="0"/>
              <a:t>Spanish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8064896" cy="46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i="1" dirty="0" smtClean="0">
                <a:latin typeface="Georgia" pitchFamily="18" charset="0"/>
              </a:rPr>
              <a:t>II. Morphology</a:t>
            </a:r>
          </a:p>
          <a:p>
            <a:r>
              <a:rPr lang="en-US" sz="2600" dirty="0" smtClean="0">
                <a:latin typeface="Georgia" pitchFamily="18" charset="0"/>
              </a:rPr>
              <a:t>The suffix </a:t>
            </a:r>
            <a:r>
              <a:rPr lang="es-ES" sz="2600" dirty="0" smtClean="0">
                <a:latin typeface="Georgia" pitchFamily="18" charset="0"/>
              </a:rPr>
              <a:t>–í </a:t>
            </a:r>
            <a:r>
              <a:rPr lang="en-US" sz="2600" dirty="0" smtClean="0">
                <a:latin typeface="Georgia" pitchFamily="18" charset="0"/>
              </a:rPr>
              <a:t>appears in nouns and adjectives that mostly come </a:t>
            </a:r>
            <a:r>
              <a:rPr lang="en-US" sz="2600" dirty="0">
                <a:latin typeface="Georgia" pitchFamily="18" charset="0"/>
              </a:rPr>
              <a:t>from </a:t>
            </a:r>
            <a:r>
              <a:rPr lang="en-US" sz="2600" dirty="0" smtClean="0">
                <a:latin typeface="Georgia" pitchFamily="18" charset="0"/>
              </a:rPr>
              <a:t>Arabic to form nouns and adjectives that denote place of origin. 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Georgia" pitchFamily="18" charset="0"/>
              </a:rPr>
              <a:t>E.g.: </a:t>
            </a:r>
          </a:p>
          <a:p>
            <a:pPr lvl="1" indent="-342900"/>
            <a:r>
              <a:rPr lang="es-ES" sz="2400" b="1" dirty="0" smtClean="0">
                <a:solidFill>
                  <a:srgbClr val="FF0000"/>
                </a:solidFill>
                <a:latin typeface="Georgia" pitchFamily="18" charset="0"/>
              </a:rPr>
              <a:t>marroquí</a:t>
            </a:r>
            <a:r>
              <a:rPr lang="es-ES" sz="2400" dirty="0" smtClean="0">
                <a:latin typeface="Georgia" pitchFamily="18" charset="0"/>
              </a:rPr>
              <a:t> de Marruecos (</a:t>
            </a:r>
            <a:r>
              <a:rPr lang="es-ES" sz="2400" dirty="0" err="1" smtClean="0">
                <a:latin typeface="Georgia" pitchFamily="18" charset="0"/>
              </a:rPr>
              <a:t>Moroccan</a:t>
            </a:r>
            <a:r>
              <a:rPr lang="es-ES" sz="2400" dirty="0" smtClean="0">
                <a:latin typeface="Georgia" pitchFamily="18" charset="0"/>
              </a:rPr>
              <a:t> </a:t>
            </a:r>
            <a:r>
              <a:rPr lang="es-ES" sz="2400" dirty="0" err="1" smtClean="0">
                <a:latin typeface="Georgia" pitchFamily="18" charset="0"/>
              </a:rPr>
              <a:t>from</a:t>
            </a:r>
            <a:r>
              <a:rPr lang="es-ES" sz="2400" dirty="0" smtClean="0">
                <a:latin typeface="Georgia" pitchFamily="18" charset="0"/>
              </a:rPr>
              <a:t> </a:t>
            </a:r>
            <a:r>
              <a:rPr lang="es-ES" sz="2400" dirty="0" err="1" smtClean="0">
                <a:latin typeface="Georgia" pitchFamily="18" charset="0"/>
              </a:rPr>
              <a:t>Morocco</a:t>
            </a:r>
            <a:r>
              <a:rPr lang="es-ES" sz="2400" dirty="0" smtClean="0">
                <a:latin typeface="Georgia" pitchFamily="18" charset="0"/>
              </a:rPr>
              <a:t>) </a:t>
            </a:r>
            <a:endParaRPr lang="es-ES" sz="2400" dirty="0">
              <a:latin typeface="Georgia" pitchFamily="18" charset="0"/>
            </a:endParaRPr>
          </a:p>
          <a:p>
            <a:pPr lvl="1" indent="-342900"/>
            <a:r>
              <a:rPr lang="es-ES" sz="2400" b="1" dirty="0" smtClean="0">
                <a:solidFill>
                  <a:srgbClr val="FF0000"/>
                </a:solidFill>
                <a:latin typeface="Georgia" pitchFamily="18" charset="0"/>
              </a:rPr>
              <a:t>andalusí</a:t>
            </a:r>
            <a:r>
              <a:rPr lang="es-ES" sz="2400" dirty="0" smtClean="0">
                <a:latin typeface="Georgia" pitchFamily="18" charset="0"/>
              </a:rPr>
              <a:t> del Ándalus (</a:t>
            </a:r>
            <a:r>
              <a:rPr lang="es-ES" sz="2400" dirty="0" err="1" smtClean="0">
                <a:latin typeface="Georgia" pitchFamily="18" charset="0"/>
              </a:rPr>
              <a:t>Andalusian</a:t>
            </a:r>
            <a:r>
              <a:rPr lang="es-ES" sz="2400" dirty="0" smtClean="0">
                <a:latin typeface="Georgia" pitchFamily="18" charset="0"/>
              </a:rPr>
              <a:t> </a:t>
            </a:r>
            <a:r>
              <a:rPr lang="es-ES" sz="2400" dirty="0" err="1" smtClean="0">
                <a:latin typeface="Georgia" pitchFamily="18" charset="0"/>
              </a:rPr>
              <a:t>from</a:t>
            </a:r>
            <a:r>
              <a:rPr lang="es-ES" sz="2400" dirty="0" smtClean="0">
                <a:latin typeface="Georgia" pitchFamily="18" charset="0"/>
              </a:rPr>
              <a:t> </a:t>
            </a:r>
            <a:r>
              <a:rPr lang="es-ES" sz="2400" dirty="0" err="1" smtClean="0">
                <a:latin typeface="Georgia" pitchFamily="18" charset="0"/>
              </a:rPr>
              <a:t>Andalusia</a:t>
            </a:r>
            <a:r>
              <a:rPr lang="es-ES" sz="2400" dirty="0" smtClean="0">
                <a:latin typeface="Georgia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687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9B2D1F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Matura MT Script Capitals"/>
        <a:ea typeface=""/>
        <a:cs typeface=""/>
      </a:majorFont>
      <a:minorFont>
        <a:latin typeface="Broad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1903</Words>
  <Application>Microsoft Macintosh PowerPoint</Application>
  <PresentationFormat>On-screen Show (4:3)</PresentationFormat>
  <Paragraphs>171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Linguistic Relationship between Arabic and Spanish</vt:lpstr>
      <vt:lpstr>Organization of Presentation</vt:lpstr>
      <vt:lpstr>Objectives of the Study</vt:lpstr>
      <vt:lpstr>The Arab Presence in the Iberian Peninsula</vt:lpstr>
      <vt:lpstr>The Arab Presence in the Al-Andalus</vt:lpstr>
      <vt:lpstr>The Linguistic Influence of Arabic on the Romance Dialects</vt:lpstr>
      <vt:lpstr>The Linguistic Influence of Arabic on the Romance Dialects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Linguistic Influence of Arabic on Spanish (Cont.)</vt:lpstr>
      <vt:lpstr>The Spanish Presence in Modern Morocco</vt:lpstr>
      <vt:lpstr>The Spanish Presence in Modern Morocco (Cont.) </vt:lpstr>
      <vt:lpstr>The Linguistic Influence of Spanish on Arabic</vt:lpstr>
      <vt:lpstr>Conclusion </vt:lpstr>
      <vt:lpstr>References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 Shahin</dc:creator>
  <cp:lastModifiedBy>Gabriela Zapata</cp:lastModifiedBy>
  <cp:revision>30</cp:revision>
  <dcterms:created xsi:type="dcterms:W3CDTF">2013-03-12T00:03:10Z</dcterms:created>
  <dcterms:modified xsi:type="dcterms:W3CDTF">2016-05-17T20:54:25Z</dcterms:modified>
</cp:coreProperties>
</file>